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2" r:id="rId2"/>
    <p:sldId id="260" r:id="rId3"/>
    <p:sldId id="263" r:id="rId4"/>
    <p:sldId id="264" r:id="rId5"/>
    <p:sldId id="258" r:id="rId6"/>
    <p:sldId id="261" r:id="rId7"/>
  </p:sldIdLst>
  <p:sldSz cx="12192000" cy="6858000"/>
  <p:notesSz cx="9926638" cy="143017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kes, Marlou" initials="MM" lastIdx="1" clrIdx="0">
    <p:extLst>
      <p:ext uri="{19B8F6BF-5375-455C-9EA6-DF929625EA0E}">
        <p15:presenceInfo xmlns:p15="http://schemas.microsoft.com/office/powerpoint/2012/main" userId="S-1-5-21-1417001333-308236825-682003330-20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10E"/>
    <a:srgbClr val="993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7504"/>
          </a:xfrm>
          <a:prstGeom prst="rect">
            <a:avLst/>
          </a:prstGeom>
        </p:spPr>
        <p:txBody>
          <a:bodyPr vert="horz" lIns="132497" tIns="66248" rIns="132497" bIns="66248" rtlCol="0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1695" y="0"/>
            <a:ext cx="4302625" cy="717504"/>
          </a:xfrm>
          <a:prstGeom prst="rect">
            <a:avLst/>
          </a:prstGeom>
        </p:spPr>
        <p:txBody>
          <a:bodyPr vert="horz" lIns="132497" tIns="66248" rIns="132497" bIns="66248" rtlCol="0"/>
          <a:lstStyle>
            <a:lvl1pPr algn="r">
              <a:defRPr sz="1700"/>
            </a:lvl1pPr>
          </a:lstStyle>
          <a:p>
            <a:fld id="{F563F644-2A5F-4722-828C-7466A9C04026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13584284"/>
            <a:ext cx="4302625" cy="717504"/>
          </a:xfrm>
          <a:prstGeom prst="rect">
            <a:avLst/>
          </a:prstGeom>
        </p:spPr>
        <p:txBody>
          <a:bodyPr vert="horz" lIns="132497" tIns="66248" rIns="132497" bIns="66248" rtlCol="0" anchor="b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1695" y="13584284"/>
            <a:ext cx="4302625" cy="717504"/>
          </a:xfrm>
          <a:prstGeom prst="rect">
            <a:avLst/>
          </a:prstGeom>
        </p:spPr>
        <p:txBody>
          <a:bodyPr vert="horz" lIns="132497" tIns="66248" rIns="132497" bIns="66248" rtlCol="0" anchor="b"/>
          <a:lstStyle>
            <a:lvl1pPr algn="r">
              <a:defRPr sz="1700"/>
            </a:lvl1pPr>
          </a:lstStyle>
          <a:p>
            <a:fld id="{F2975735-E38F-4F98-8889-DA3F86D897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77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17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83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24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61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03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12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48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67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28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42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8649-1F57-49D3-87AA-B7C8CB897742}" type="datetimeFigureOut">
              <a:rPr lang="nl-NL" smtClean="0"/>
              <a:t>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CA5F-E74A-4B8B-BD8D-F5FF3E8830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0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49134"/>
          <a:stretch/>
        </p:blipFill>
        <p:spPr>
          <a:xfrm>
            <a:off x="6557277" y="0"/>
            <a:ext cx="6076950" cy="19186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51610"/>
          <a:stretch/>
        </p:blipFill>
        <p:spPr>
          <a:xfrm>
            <a:off x="6482833" y="5106186"/>
            <a:ext cx="5578916" cy="16734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t="9050" b="48777"/>
          <a:stretch/>
        </p:blipFill>
        <p:spPr>
          <a:xfrm>
            <a:off x="6988628" y="1691187"/>
            <a:ext cx="7259149" cy="17781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t="51653" b="2840"/>
          <a:stretch/>
        </p:blipFill>
        <p:spPr>
          <a:xfrm>
            <a:off x="5766318" y="3414042"/>
            <a:ext cx="6425682" cy="169754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04" y="4398364"/>
            <a:ext cx="1943245" cy="232262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00" y="840260"/>
            <a:ext cx="6016681" cy="339521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14604" y="206506"/>
            <a:ext cx="11120535" cy="633754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Grevenstraat e.o. - woningtypen</a:t>
            </a:r>
            <a:endParaRPr lang="nl-NL" b="1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107" y="4398364"/>
            <a:ext cx="3384003" cy="206932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159" y="6181523"/>
            <a:ext cx="2550951" cy="5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1" y="1745796"/>
            <a:ext cx="1276350" cy="127635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19539" y="206505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Aanleiding aanpak Grevenstraat e.o. </a:t>
            </a:r>
            <a:endParaRPr lang="nl-NL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8" y="3235874"/>
            <a:ext cx="849668" cy="12418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4" y="4691460"/>
            <a:ext cx="1376567" cy="180498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800807" y="1682882"/>
            <a:ext cx="38535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Wat is goed?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Karakteristieke jaren dertig uitstraling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Goede verhuurbaarheid 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Betaalbare woningen, passend bij de doelgroep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Gewilde locatie in de binnenstad</a:t>
            </a:r>
            <a:endParaRPr lang="nl-NL" sz="1300" dirty="0"/>
          </a:p>
        </p:txBody>
      </p:sp>
      <p:sp>
        <p:nvSpPr>
          <p:cNvPr id="14" name="Tekstvak 13"/>
          <p:cNvSpPr txBox="1"/>
          <p:nvPr/>
        </p:nvSpPr>
        <p:spPr>
          <a:xfrm>
            <a:off x="1800807" y="3037137"/>
            <a:ext cx="413346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Wat kan er onder andere beter? 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Verminderen tocht- en vochtklachten en schimmel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Geluidisolatie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Veiligheidsvoorzieningen 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Energiezuinigheid van de woningen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Onderhoudsstaat</a:t>
            </a:r>
          </a:p>
          <a:p>
            <a:r>
              <a:rPr lang="nl-NL" sz="1200" b="1" i="1" dirty="0" smtClean="0"/>
              <a:t>(</a:t>
            </a:r>
            <a:r>
              <a:rPr lang="nl-NL" sz="1200" b="1" i="1" dirty="0"/>
              <a:t>zie </a:t>
            </a:r>
            <a:r>
              <a:rPr lang="nl-NL" sz="1200" b="1" i="1" dirty="0" smtClean="0"/>
              <a:t>ook de sheet: </a:t>
            </a:r>
            <a:r>
              <a:rPr lang="nl-NL" sz="1200" b="1" i="1" dirty="0"/>
              <a:t>‘Wat komt er uit de onderzoeken?’)</a:t>
            </a:r>
          </a:p>
          <a:p>
            <a:endParaRPr lang="nl-NL" sz="1400" b="1" dirty="0" smtClean="0"/>
          </a:p>
        </p:txBody>
      </p:sp>
      <p:sp>
        <p:nvSpPr>
          <p:cNvPr id="15" name="Tekstvak 14"/>
          <p:cNvSpPr txBox="1"/>
          <p:nvPr/>
        </p:nvSpPr>
        <p:spPr>
          <a:xfrm>
            <a:off x="1800807" y="5103298"/>
            <a:ext cx="4833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Wat is belangrijk?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Betaalbaarheid voor huurders / woonlasten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Onderhoudskosten verlagen</a:t>
            </a:r>
          </a:p>
          <a:p>
            <a:pPr marL="285750" indent="-285750">
              <a:buFontTx/>
              <a:buChar char="-"/>
            </a:pPr>
            <a:r>
              <a:rPr lang="nl-NL" sz="1300" dirty="0" smtClean="0"/>
              <a:t>Verhogen </a:t>
            </a:r>
            <a:r>
              <a:rPr lang="nl-NL" sz="1300" dirty="0"/>
              <a:t>klanttevredenheid over woning &amp; </a:t>
            </a:r>
            <a:r>
              <a:rPr lang="nl-NL" sz="1300" dirty="0" smtClean="0"/>
              <a:t>woonomgeving</a:t>
            </a:r>
            <a:endParaRPr lang="nl-NL" sz="1300" dirty="0"/>
          </a:p>
          <a:p>
            <a:pPr marL="285750" indent="-285750">
              <a:buFontTx/>
              <a:buChar char="-"/>
            </a:pPr>
            <a:endParaRPr lang="nl-NL" sz="1300" dirty="0" smtClean="0"/>
          </a:p>
        </p:txBody>
      </p:sp>
      <p:sp>
        <p:nvSpPr>
          <p:cNvPr id="16" name="Wolk 15"/>
          <p:cNvSpPr/>
          <p:nvPr/>
        </p:nvSpPr>
        <p:spPr>
          <a:xfrm>
            <a:off x="5654349" y="1345456"/>
            <a:ext cx="6326157" cy="52860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6783355" y="2183363"/>
            <a:ext cx="445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/>
              <a:t>UITGANGSPUNTEN RESULTAAT AANPAK</a:t>
            </a:r>
            <a:endParaRPr lang="nl-NL" sz="2000" b="1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5"/>
          <a:srcRect l="12485" t="6200" r="11526" b="25261"/>
          <a:stretch/>
        </p:blipFill>
        <p:spPr>
          <a:xfrm>
            <a:off x="6488592" y="3433454"/>
            <a:ext cx="1048430" cy="119252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9"/>
          <a:stretch/>
        </p:blipFill>
        <p:spPr>
          <a:xfrm>
            <a:off x="8244062" y="4181456"/>
            <a:ext cx="1267937" cy="119682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0399" y="3003248"/>
            <a:ext cx="1195174" cy="1172835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6214621" y="4697266"/>
            <a:ext cx="159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Betere energiezuinigheid </a:t>
            </a:r>
            <a:endParaRPr lang="nl-NL" sz="14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8044079" y="5404171"/>
            <a:ext cx="175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Meer comfort (minder kou &amp; vocht)</a:t>
            </a:r>
            <a:endParaRPr lang="nl-NL" sz="1400" b="1" dirty="0"/>
          </a:p>
        </p:txBody>
      </p:sp>
      <p:sp>
        <p:nvSpPr>
          <p:cNvPr id="23" name="Tekstvak 22"/>
          <p:cNvSpPr txBox="1"/>
          <p:nvPr/>
        </p:nvSpPr>
        <p:spPr>
          <a:xfrm>
            <a:off x="10047014" y="4227906"/>
            <a:ext cx="159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Veiligheid  op orde</a:t>
            </a:r>
            <a:endParaRPr lang="nl-NL" sz="1400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785" y="2638604"/>
            <a:ext cx="994205" cy="994205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7934534" y="3595193"/>
            <a:ext cx="1750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Grote opknapbeurt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73690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-93785" y="-242352"/>
            <a:ext cx="12465538" cy="1325563"/>
          </a:xfrm>
        </p:spPr>
        <p:txBody>
          <a:bodyPr>
            <a:normAutofit/>
          </a:bodyPr>
          <a:lstStyle/>
          <a:p>
            <a:pPr algn="ctr"/>
            <a:r>
              <a:rPr lang="nl-NL" sz="4300" b="1" dirty="0"/>
              <a:t>Welke aandachtspunten komen er uit het </a:t>
            </a:r>
            <a:r>
              <a:rPr lang="nl-NL" sz="4300" b="1" dirty="0" smtClean="0"/>
              <a:t>onderzoek*?</a:t>
            </a:r>
            <a:endParaRPr lang="nl-NL" sz="4300" b="1" dirty="0"/>
          </a:p>
        </p:txBody>
      </p:sp>
      <p:sp>
        <p:nvSpPr>
          <p:cNvPr id="3" name="Rechthoek 2"/>
          <p:cNvSpPr/>
          <p:nvPr/>
        </p:nvSpPr>
        <p:spPr>
          <a:xfrm>
            <a:off x="329488" y="758571"/>
            <a:ext cx="10948087" cy="1657376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Technische kwaliteit (bouwtechniek</a:t>
            </a:r>
            <a:r>
              <a:rPr lang="nl-NL" b="1" dirty="0" smtClean="0">
                <a:solidFill>
                  <a:srgbClr val="0070C0"/>
                </a:solidFill>
              </a:rPr>
              <a:t>)</a:t>
            </a:r>
          </a:p>
          <a:p>
            <a:endParaRPr lang="nl-NL" sz="12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Dak (inclusief schoorstenen en goten): redelijk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ongeïsoleerd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schoorstenen </a:t>
            </a:r>
            <a:r>
              <a:rPr lang="nl-NL" sz="1200" dirty="0">
                <a:solidFill>
                  <a:prstClr val="black"/>
                </a:solidFill>
              </a:rPr>
              <a:t>zijn vervuild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dakpannen </a:t>
            </a:r>
            <a:r>
              <a:rPr lang="nl-NL" sz="1200" dirty="0">
                <a:solidFill>
                  <a:prstClr val="black"/>
                </a:solidFill>
              </a:rPr>
              <a:t>zijn vervuild op </a:t>
            </a:r>
            <a:r>
              <a:rPr lang="nl-NL" sz="1200" dirty="0" smtClean="0">
                <a:solidFill>
                  <a:prstClr val="black"/>
                </a:solidFill>
              </a:rPr>
              <a:t>noordzijde</a:t>
            </a:r>
            <a:r>
              <a:rPr lang="nl-NL" sz="1200" dirty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geen vogelschroten aanwezig	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afbladdering van schilderwerk gootomtimmering	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goten </a:t>
            </a:r>
            <a:r>
              <a:rPr lang="nl-NL" sz="1200" dirty="0">
                <a:solidFill>
                  <a:prstClr val="black"/>
                </a:solidFill>
              </a:rPr>
              <a:t>zijn </a:t>
            </a:r>
            <a:r>
              <a:rPr lang="nl-NL" sz="1200" dirty="0" smtClean="0">
                <a:solidFill>
                  <a:prstClr val="black"/>
                </a:solidFill>
              </a:rPr>
              <a:t>vervuild en solderingen en dilatatie zijn aandachtspunt</a:t>
            </a:r>
          </a:p>
          <a:p>
            <a:pPr>
              <a:tabLst>
                <a:tab pos="180975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Dakkapellen: matig tot slecht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- </a:t>
            </a:r>
            <a:r>
              <a:rPr lang="nl-NL" sz="1200" dirty="0">
                <a:solidFill>
                  <a:prstClr val="black"/>
                </a:solidFill>
              </a:rPr>
              <a:t>blijft veel water op staan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veel reparaties zichtbaar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houtrot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ongeïsoleerd en enkel glas</a:t>
            </a: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hang-&amp;sluitwerk en tochtwering is </a:t>
            </a:r>
            <a:r>
              <a:rPr lang="nl-NL" sz="1200" dirty="0" smtClean="0">
                <a:solidFill>
                  <a:prstClr val="black"/>
                </a:solidFill>
              </a:rPr>
              <a:t>matig tot slecht</a:t>
            </a:r>
          </a:p>
          <a:p>
            <a:pPr>
              <a:tabLst>
                <a:tab pos="180975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Metselwerk: redelijk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beperkte scheuren</a:t>
            </a: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metselspecie is </a:t>
            </a:r>
            <a:r>
              <a:rPr lang="nl-NL" sz="1200" dirty="0" smtClean="0">
                <a:solidFill>
                  <a:prstClr val="black"/>
                </a:solidFill>
              </a:rPr>
              <a:t>zanderig (aanvullend onderzoek is uitgezet)</a:t>
            </a: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losse en ontbrekende delen in voegwerk	</a:t>
            </a:r>
          </a:p>
          <a:p>
            <a:pPr>
              <a:tabLst>
                <a:tab pos="84138" algn="l"/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optrekkend vocht via </a:t>
            </a:r>
            <a:r>
              <a:rPr lang="nl-NL" sz="1200" dirty="0" smtClean="0">
                <a:solidFill>
                  <a:prstClr val="black"/>
                </a:solidFill>
              </a:rPr>
              <a:t>metselspecie</a:t>
            </a:r>
          </a:p>
          <a:p>
            <a:pPr>
              <a:tabLst>
                <a:tab pos="84138" algn="l"/>
                <a:tab pos="180975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Kozijnen &amp; voordeuren: redelijk tot matig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te plaatse van regenzijde </a:t>
            </a:r>
            <a:r>
              <a:rPr lang="nl-NL" sz="1200" dirty="0">
                <a:solidFill>
                  <a:prstClr val="black"/>
                </a:solidFill>
              </a:rPr>
              <a:t>houtrot </a:t>
            </a:r>
            <a:r>
              <a:rPr lang="nl-NL" sz="1200" dirty="0" smtClean="0">
                <a:solidFill>
                  <a:prstClr val="black"/>
                </a:solidFill>
              </a:rPr>
              <a:t>en te plaatse van </a:t>
            </a:r>
            <a:r>
              <a:rPr lang="nl-NL" sz="1200" dirty="0">
                <a:solidFill>
                  <a:prstClr val="black"/>
                </a:solidFill>
              </a:rPr>
              <a:t>houten </a:t>
            </a:r>
            <a:r>
              <a:rPr lang="nl-NL" sz="1200" dirty="0" smtClean="0">
                <a:solidFill>
                  <a:prstClr val="black"/>
                </a:solidFill>
              </a:rPr>
              <a:t>kozijnen</a:t>
            </a:r>
          </a:p>
          <a:p>
            <a:pPr>
              <a:tabLst>
                <a:tab pos="180975" algn="l"/>
              </a:tabLst>
            </a:pPr>
            <a:r>
              <a:rPr lang="nl-NL" sz="1200" dirty="0" smtClean="0">
                <a:solidFill>
                  <a:prstClr val="black"/>
                </a:solidFill>
              </a:rPr>
              <a:t>	    - schilderwerk </a:t>
            </a:r>
            <a:r>
              <a:rPr lang="nl-NL" sz="1200" dirty="0">
                <a:solidFill>
                  <a:prstClr val="black"/>
                </a:solidFill>
              </a:rPr>
              <a:t>(vooral bij liggende delen) is dof en scheurtjes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 - </a:t>
            </a:r>
            <a:r>
              <a:rPr lang="nl-NL" sz="1200" dirty="0">
                <a:solidFill>
                  <a:prstClr val="black"/>
                </a:solidFill>
              </a:rPr>
              <a:t>voordeuren soms krom</a:t>
            </a:r>
          </a:p>
          <a:p>
            <a:pPr>
              <a:tabLst>
                <a:tab pos="180975" algn="l"/>
              </a:tabLst>
            </a:pPr>
            <a:r>
              <a:rPr lang="nl-NL" sz="1200" dirty="0" smtClean="0">
                <a:solidFill>
                  <a:prstClr val="black"/>
                </a:solidFill>
              </a:rPr>
              <a:t>         - </a:t>
            </a:r>
            <a:r>
              <a:rPr lang="nl-NL" sz="1200" dirty="0">
                <a:solidFill>
                  <a:prstClr val="black"/>
                </a:solidFill>
              </a:rPr>
              <a:t>hang-&amp;sluitwerk voordeuren is </a:t>
            </a:r>
            <a:r>
              <a:rPr lang="nl-NL" sz="1200" dirty="0" smtClean="0">
                <a:solidFill>
                  <a:prstClr val="black"/>
                </a:solidFill>
              </a:rPr>
              <a:t>matig</a:t>
            </a:r>
          </a:p>
          <a:p>
            <a:pPr>
              <a:tabLst>
                <a:tab pos="180975" algn="l"/>
              </a:tabLst>
            </a:pPr>
            <a:r>
              <a:rPr lang="nl-NL" sz="1200" dirty="0" smtClean="0">
                <a:solidFill>
                  <a:prstClr val="black"/>
                </a:solidFill>
              </a:rPr>
              <a:t>	    - </a:t>
            </a:r>
            <a:r>
              <a:rPr lang="nl-NL" sz="1200" dirty="0">
                <a:solidFill>
                  <a:prstClr val="black"/>
                </a:solidFill>
              </a:rPr>
              <a:t>aluminium kozijnen zijn </a:t>
            </a:r>
            <a:r>
              <a:rPr lang="nl-NL" sz="1200" dirty="0" smtClean="0">
                <a:solidFill>
                  <a:prstClr val="black"/>
                </a:solidFill>
              </a:rPr>
              <a:t>bedienings- </a:t>
            </a:r>
            <a:r>
              <a:rPr lang="nl-NL" sz="1200" dirty="0">
                <a:solidFill>
                  <a:prstClr val="black"/>
                </a:solidFill>
              </a:rPr>
              <a:t>en </a:t>
            </a:r>
            <a:r>
              <a:rPr lang="nl-NL" sz="1200" dirty="0" smtClean="0">
                <a:solidFill>
                  <a:prstClr val="black"/>
                </a:solidFill>
              </a:rPr>
              <a:t>onderhoudsgevoelig</a:t>
            </a: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r>
              <a:rPr lang="nl-NL" sz="1200" dirty="0">
                <a:solidFill>
                  <a:prstClr val="black"/>
                </a:solidFill>
              </a:rPr>
              <a:t>    </a:t>
            </a:r>
            <a:r>
              <a:rPr lang="nl-NL" sz="1200" dirty="0" smtClean="0">
                <a:solidFill>
                  <a:prstClr val="black"/>
                </a:solidFill>
              </a:rPr>
              <a:t>     </a:t>
            </a:r>
            <a:r>
              <a:rPr lang="nl-NL" sz="1200" dirty="0">
                <a:solidFill>
                  <a:prstClr val="black"/>
                </a:solidFill>
              </a:rPr>
              <a:t>- opvallende uitstraling van aluminium kozijnen welke niet bij sfeer </a:t>
            </a: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 van </a:t>
            </a:r>
            <a:r>
              <a:rPr lang="nl-NL" sz="1200" dirty="0">
                <a:solidFill>
                  <a:prstClr val="black"/>
                </a:solidFill>
              </a:rPr>
              <a:t>woningen </a:t>
            </a:r>
            <a:r>
              <a:rPr lang="nl-NL" sz="1200" dirty="0" smtClean="0">
                <a:solidFill>
                  <a:prstClr val="black"/>
                </a:solidFill>
              </a:rPr>
              <a:t>past</a:t>
            </a: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en-US" sz="1200" dirty="0" smtClean="0">
              <a:solidFill>
                <a:prstClr val="black"/>
              </a:solidFill>
            </a:endParaRPr>
          </a:p>
          <a:p>
            <a:pPr>
              <a:tabLst>
                <a:tab pos="265113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 smtClean="0">
                <a:solidFill>
                  <a:prstClr val="black"/>
                </a:solidFill>
              </a:rPr>
              <a:t>Balkons</a:t>
            </a:r>
            <a:r>
              <a:rPr lang="nl-NL" sz="1200" b="1" dirty="0">
                <a:solidFill>
                  <a:prstClr val="black"/>
                </a:solidFill>
              </a:rPr>
              <a:t>: redelijk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- koudebrug </a:t>
            </a:r>
            <a:r>
              <a:rPr lang="nl-NL" sz="1200" dirty="0" smtClean="0">
                <a:solidFill>
                  <a:prstClr val="black"/>
                </a:solidFill>
              </a:rPr>
              <a:t>(door stelen ligger) doordat </a:t>
            </a:r>
            <a:r>
              <a:rPr lang="nl-NL" sz="1200" dirty="0">
                <a:solidFill>
                  <a:prstClr val="black"/>
                </a:solidFill>
              </a:rPr>
              <a:t>het balkon doorloopt naar binnen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- coating van vloer is </a:t>
            </a:r>
            <a:r>
              <a:rPr lang="nl-NL" sz="1200" dirty="0" smtClean="0">
                <a:solidFill>
                  <a:prstClr val="black"/>
                </a:solidFill>
              </a:rPr>
              <a:t>matig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- de conditie van de hemelwaterafvoer (regenpijp) in beton is twijfelachtig</a:t>
            </a:r>
          </a:p>
          <a:p>
            <a:pPr>
              <a:tabLst>
                <a:tab pos="180975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Technische installaties (cv, elektra, gas, water, ventilatie, riool): wisselend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mogelijk nog loden waterleidingen aanwezig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meterkast over het algemeen 3 groepen en 1 </a:t>
            </a:r>
            <a:r>
              <a:rPr lang="nl-NL" sz="1200" dirty="0" smtClean="0">
                <a:solidFill>
                  <a:prstClr val="black"/>
                </a:solidFill>
              </a:rPr>
              <a:t>aardlekschakelaar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(</a:t>
            </a:r>
            <a:r>
              <a:rPr lang="nl-NL" sz="1200" dirty="0">
                <a:solidFill>
                  <a:prstClr val="black"/>
                </a:solidFill>
              </a:rPr>
              <a:t>voldoet niet aan </a:t>
            </a:r>
            <a:r>
              <a:rPr lang="nl-NL" sz="1200" dirty="0" smtClean="0">
                <a:solidFill>
                  <a:prstClr val="black"/>
                </a:solidFill>
              </a:rPr>
              <a:t>huidige </a:t>
            </a:r>
            <a:r>
              <a:rPr lang="nl-NL" sz="1200" dirty="0">
                <a:solidFill>
                  <a:prstClr val="black"/>
                </a:solidFill>
              </a:rPr>
              <a:t>eisen)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i</a:t>
            </a:r>
            <a:r>
              <a:rPr lang="nl-NL" sz="1200" dirty="0" smtClean="0">
                <a:solidFill>
                  <a:prstClr val="black"/>
                </a:solidFill>
              </a:rPr>
              <a:t>ncidenteel </a:t>
            </a:r>
            <a:r>
              <a:rPr lang="nl-NL" sz="1200" dirty="0">
                <a:solidFill>
                  <a:prstClr val="black"/>
                </a:solidFill>
              </a:rPr>
              <a:t>komen nog stalen behuizingen voor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leidingverloop is </a:t>
            </a:r>
            <a:r>
              <a:rPr lang="nl-NL" sz="1200" dirty="0" smtClean="0">
                <a:solidFill>
                  <a:prstClr val="black"/>
                </a:solidFill>
              </a:rPr>
              <a:t>veel opbouw </a:t>
            </a:r>
            <a:r>
              <a:rPr lang="nl-NL" sz="1200" dirty="0">
                <a:solidFill>
                  <a:prstClr val="black"/>
                </a:solidFill>
              </a:rPr>
              <a:t>en rommelig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gebrekkige natuurlijke ventilatie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meeste woningen hebben HR ketels, enkele met VR of </a:t>
            </a:r>
            <a:r>
              <a:rPr lang="nl-NL" sz="1200" dirty="0" smtClean="0">
                <a:solidFill>
                  <a:prstClr val="black"/>
                </a:solidFill>
              </a:rPr>
              <a:t>gaskachel</a:t>
            </a:r>
          </a:p>
          <a:p>
            <a:pPr>
              <a:tabLst>
                <a:tab pos="180975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 smtClean="0">
                <a:solidFill>
                  <a:prstClr val="black"/>
                </a:solidFill>
              </a:rPr>
              <a:t>Intern (binnendeuren</a:t>
            </a:r>
            <a:r>
              <a:rPr lang="nl-NL" sz="1200" b="1" dirty="0">
                <a:solidFill>
                  <a:prstClr val="black"/>
                </a:solidFill>
              </a:rPr>
              <a:t>, trapleuningen en </a:t>
            </a:r>
            <a:r>
              <a:rPr lang="nl-NL" sz="1200" b="1" dirty="0" smtClean="0">
                <a:solidFill>
                  <a:prstClr val="black"/>
                </a:solidFill>
              </a:rPr>
              <a:t>hekken): </a:t>
            </a:r>
            <a:r>
              <a:rPr lang="nl-NL" sz="1200" b="1" dirty="0">
                <a:solidFill>
                  <a:prstClr val="black"/>
                </a:solidFill>
              </a:rPr>
              <a:t>wisselend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incidenteel </a:t>
            </a:r>
            <a:r>
              <a:rPr lang="nl-NL" sz="1200" dirty="0">
                <a:solidFill>
                  <a:prstClr val="black"/>
                </a:solidFill>
              </a:rPr>
              <a:t>rot en afbladderend schilderwerk bij kozijn en deur badkamer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</a:t>
            </a:r>
            <a:r>
              <a:rPr lang="nl-NL" sz="1200" dirty="0">
                <a:solidFill>
                  <a:prstClr val="black"/>
                </a:solidFill>
              </a:rPr>
              <a:t>soms zijn leuningen aangepast door bewoner </a:t>
            </a:r>
            <a:endParaRPr lang="nl-NL" sz="1200" dirty="0" smtClean="0">
              <a:solidFill>
                <a:prstClr val="black"/>
              </a:solidFill>
            </a:endParaRP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 - incidenteel vocht- en schimmelproblemen in slaapkamer</a:t>
            </a:r>
          </a:p>
          <a:p>
            <a:pPr>
              <a:tabLst>
                <a:tab pos="180975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Kwaliteit keuken, badkamer en toilet: zeer wisselend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- </a:t>
            </a:r>
            <a:r>
              <a:rPr lang="nl-NL" sz="1200" dirty="0">
                <a:solidFill>
                  <a:prstClr val="black"/>
                </a:solidFill>
              </a:rPr>
              <a:t>tegelwerk is over het algemeen redelijk maar gedateerd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- </a:t>
            </a:r>
            <a:r>
              <a:rPr lang="nl-NL" sz="1200" dirty="0">
                <a:solidFill>
                  <a:prstClr val="black"/>
                </a:solidFill>
              </a:rPr>
              <a:t>vocht- en schimmelproblemen in </a:t>
            </a:r>
            <a:r>
              <a:rPr lang="nl-NL" sz="1200" dirty="0" smtClean="0">
                <a:solidFill>
                  <a:prstClr val="black"/>
                </a:solidFill>
              </a:rPr>
              <a:t>badkamer  </a:t>
            </a:r>
          </a:p>
          <a:p>
            <a:pPr>
              <a:tabLst>
                <a:tab pos="180975" algn="l"/>
              </a:tabLst>
            </a:pPr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 smtClean="0">
                <a:solidFill>
                  <a:prstClr val="black"/>
                </a:solidFill>
              </a:rPr>
              <a:t>Bergingen: redelijk</a:t>
            </a:r>
          </a:p>
          <a:p>
            <a:pPr>
              <a:tabLst>
                <a:tab pos="182563" algn="l"/>
              </a:tabLst>
            </a:pPr>
            <a:r>
              <a:rPr lang="nl-NL" sz="1200" dirty="0" smtClean="0">
                <a:solidFill>
                  <a:prstClr val="black"/>
                </a:solidFill>
              </a:rPr>
              <a:t>	  - alleen voor begane grondwoningen</a:t>
            </a:r>
            <a:endParaRPr lang="nl-NL" sz="1200" dirty="0">
              <a:solidFill>
                <a:prstClr val="black"/>
              </a:solidFill>
            </a:endParaRPr>
          </a:p>
          <a:p>
            <a:pPr>
              <a:tabLst>
                <a:tab pos="182563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- metselspecie </a:t>
            </a:r>
            <a:r>
              <a:rPr lang="nl-NL" sz="1200" dirty="0">
                <a:solidFill>
                  <a:prstClr val="black"/>
                </a:solidFill>
              </a:rPr>
              <a:t>is zanderig 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- </a:t>
            </a:r>
            <a:r>
              <a:rPr lang="nl-NL" sz="1200" dirty="0">
                <a:solidFill>
                  <a:prstClr val="black"/>
                </a:solidFill>
              </a:rPr>
              <a:t>losse en ontbrekende delen in </a:t>
            </a:r>
            <a:r>
              <a:rPr lang="nl-NL" sz="1200" dirty="0" smtClean="0">
                <a:solidFill>
                  <a:prstClr val="black"/>
                </a:solidFill>
              </a:rPr>
              <a:t>voegwerk</a:t>
            </a:r>
          </a:p>
          <a:p>
            <a:pPr>
              <a:tabLst>
                <a:tab pos="180975" algn="l"/>
              </a:tabLst>
            </a:pPr>
            <a:r>
              <a:rPr lang="nl-NL" sz="1200" dirty="0">
                <a:solidFill>
                  <a:prstClr val="black"/>
                </a:solidFill>
              </a:rPr>
              <a:t>	</a:t>
            </a:r>
            <a:r>
              <a:rPr lang="nl-NL" sz="1200" dirty="0" smtClean="0">
                <a:solidFill>
                  <a:prstClr val="black"/>
                </a:solidFill>
              </a:rPr>
              <a:t>  - schilderwerk (vooral bij liggende delen) is dof en scheurtjes</a:t>
            </a:r>
            <a:endParaRPr lang="nl-NL" sz="1200" dirty="0">
              <a:solidFill>
                <a:prstClr val="black"/>
              </a:solidFill>
            </a:endParaRPr>
          </a:p>
          <a:p>
            <a:endParaRPr lang="nl-NL" sz="1200" b="1" dirty="0">
              <a:solidFill>
                <a:srgbClr val="00B050"/>
              </a:solidFill>
            </a:endParaRPr>
          </a:p>
          <a:p>
            <a:endParaRPr lang="nl-NL" sz="1200" b="1" dirty="0">
              <a:solidFill>
                <a:srgbClr val="00B050"/>
              </a:solidFill>
            </a:endParaRPr>
          </a:p>
          <a:p>
            <a:endParaRPr lang="nl-NL" sz="1200" b="1" dirty="0">
              <a:solidFill>
                <a:srgbClr val="00B050"/>
              </a:solidFill>
            </a:endParaRPr>
          </a:p>
          <a:p>
            <a:endParaRPr lang="nl-NL" sz="1200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b="1" dirty="0">
              <a:solidFill>
                <a:srgbClr val="00B05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nl-NL" sz="13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nl-NL" sz="1300" dirty="0">
              <a:solidFill>
                <a:prstClr val="black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114" y="5472133"/>
            <a:ext cx="993734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0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45119" y="1279701"/>
            <a:ext cx="10948087" cy="9602629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Geluid &amp; isolatie (comfort</a:t>
            </a:r>
            <a:r>
              <a:rPr lang="nl-NL" b="1" dirty="0" smtClean="0">
                <a:solidFill>
                  <a:srgbClr val="00B050"/>
                </a:solidFill>
              </a:rPr>
              <a:t>)</a:t>
            </a:r>
          </a:p>
          <a:p>
            <a:endParaRPr lang="nl-NL" sz="12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Schil (gevel, dak en vloer): </a:t>
            </a:r>
          </a:p>
          <a:p>
            <a:r>
              <a:rPr lang="nl-NL" sz="1200" dirty="0">
                <a:solidFill>
                  <a:prstClr val="black"/>
                </a:solidFill>
              </a:rPr>
              <a:t>       - tochtklachten bij kozijnen</a:t>
            </a:r>
          </a:p>
          <a:p>
            <a:r>
              <a:rPr lang="nl-NL" sz="1200" dirty="0">
                <a:solidFill>
                  <a:prstClr val="black"/>
                </a:solidFill>
              </a:rPr>
              <a:t>       - vocht- en schimmelklachten door </a:t>
            </a:r>
            <a:r>
              <a:rPr lang="nl-NL" sz="1200" dirty="0" smtClean="0">
                <a:solidFill>
                  <a:prstClr val="black"/>
                </a:solidFill>
              </a:rPr>
              <a:t>gebrekkige</a:t>
            </a: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ventilatiemogelijkheden</a:t>
            </a:r>
            <a:endParaRPr lang="nl-NL" sz="1200" dirty="0">
              <a:solidFill>
                <a:prstClr val="black"/>
              </a:solidFill>
            </a:endParaRPr>
          </a:p>
          <a:p>
            <a:r>
              <a:rPr lang="nl-NL" sz="1200" dirty="0">
                <a:solidFill>
                  <a:prstClr val="black"/>
                </a:solidFill>
              </a:rPr>
              <a:t>       - enkel glas in houten </a:t>
            </a:r>
            <a:r>
              <a:rPr lang="nl-NL" sz="1200" dirty="0" smtClean="0">
                <a:solidFill>
                  <a:prstClr val="black"/>
                </a:solidFill>
              </a:rPr>
              <a:t>kozijnen</a:t>
            </a:r>
          </a:p>
          <a:p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Woning scheidende vloeren &amp; </a:t>
            </a:r>
          </a:p>
          <a:p>
            <a:r>
              <a:rPr lang="nl-NL" sz="1200" b="1" dirty="0" smtClean="0">
                <a:solidFill>
                  <a:prstClr val="black"/>
                </a:solidFill>
              </a:rPr>
              <a:t>         wanden </a:t>
            </a:r>
            <a:r>
              <a:rPr lang="nl-NL" sz="1200" b="1" dirty="0">
                <a:solidFill>
                  <a:prstClr val="black"/>
                </a:solidFill>
              </a:rPr>
              <a:t>tussen de woningen: </a:t>
            </a:r>
            <a:endParaRPr lang="nl-NL" sz="1200" b="1" dirty="0">
              <a:solidFill>
                <a:srgbClr val="FF0000"/>
              </a:solidFill>
            </a:endParaRPr>
          </a:p>
          <a:p>
            <a:r>
              <a:rPr lang="nl-NL" sz="1200" dirty="0">
                <a:solidFill>
                  <a:prstClr val="black"/>
                </a:solidFill>
              </a:rPr>
              <a:t>       -woningen zijn (licht) gehorig</a:t>
            </a: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ED7D31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ED7D31">
                  <a:lumMod val="75000"/>
                </a:srgbClr>
              </a:solidFill>
            </a:endParaRPr>
          </a:p>
          <a:p>
            <a:r>
              <a:rPr lang="nl-NL" b="1" dirty="0" smtClean="0">
                <a:solidFill>
                  <a:srgbClr val="ED7D31">
                    <a:lumMod val="75000"/>
                  </a:srgbClr>
                </a:solidFill>
              </a:rPr>
              <a:t>Veiligheid</a:t>
            </a:r>
          </a:p>
          <a:p>
            <a:endParaRPr lang="nl-NL" sz="1200" b="1" dirty="0">
              <a:solidFill>
                <a:srgbClr val="ED7D31">
                  <a:lumMod val="75000"/>
                </a:srgb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Brandveiligheid: </a:t>
            </a:r>
            <a:endParaRPr lang="nl-NL" sz="1200" b="1" dirty="0" smtClean="0">
              <a:solidFill>
                <a:prstClr val="black"/>
              </a:solidFill>
            </a:endParaRP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- brandoverslag </a:t>
            </a:r>
            <a:r>
              <a:rPr lang="nl-NL" sz="1200" dirty="0">
                <a:solidFill>
                  <a:prstClr val="black"/>
                </a:solidFill>
              </a:rPr>
              <a:t>tussen </a:t>
            </a:r>
            <a:r>
              <a:rPr lang="nl-NL" sz="1200" dirty="0" smtClean="0">
                <a:solidFill>
                  <a:prstClr val="black"/>
                </a:solidFill>
              </a:rPr>
              <a:t>woningen </a:t>
            </a: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(zowel horizontaal als verticaal) </a:t>
            </a: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voldoet </a:t>
            </a:r>
            <a:r>
              <a:rPr lang="nl-NL" sz="1200" dirty="0">
                <a:solidFill>
                  <a:prstClr val="black"/>
                </a:solidFill>
              </a:rPr>
              <a:t>niet aan huidige </a:t>
            </a:r>
            <a:r>
              <a:rPr lang="nl-NL" sz="1200" dirty="0" smtClean="0">
                <a:solidFill>
                  <a:prstClr val="black"/>
                </a:solidFill>
              </a:rPr>
              <a:t>eisen</a:t>
            </a:r>
          </a:p>
          <a:p>
            <a:endParaRPr lang="nl-NL" sz="1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>
                <a:solidFill>
                  <a:prstClr val="black"/>
                </a:solidFill>
              </a:rPr>
              <a:t>Inbraakveiligheid: </a:t>
            </a:r>
            <a:endParaRPr lang="nl-NL" sz="1200" b="1" dirty="0" smtClean="0">
              <a:solidFill>
                <a:prstClr val="black"/>
              </a:solidFill>
            </a:endParaRPr>
          </a:p>
          <a:p>
            <a:r>
              <a:rPr lang="nl-NL" sz="1200" b="1" dirty="0">
                <a:solidFill>
                  <a:prstClr val="black"/>
                </a:solidFill>
              </a:rPr>
              <a:t> </a:t>
            </a:r>
            <a:r>
              <a:rPr lang="nl-NL" sz="1200" b="1" dirty="0" smtClean="0">
                <a:solidFill>
                  <a:prstClr val="black"/>
                </a:solidFill>
              </a:rPr>
              <a:t>       - </a:t>
            </a:r>
            <a:r>
              <a:rPr lang="nl-NL" sz="1200" dirty="0" smtClean="0">
                <a:solidFill>
                  <a:prstClr val="black"/>
                </a:solidFill>
              </a:rPr>
              <a:t>voldoet </a:t>
            </a:r>
            <a:r>
              <a:rPr lang="nl-NL" sz="1200" dirty="0">
                <a:solidFill>
                  <a:prstClr val="black"/>
                </a:solidFill>
              </a:rPr>
              <a:t>niet aan huidige </a:t>
            </a:r>
            <a:r>
              <a:rPr lang="nl-NL" sz="1200" dirty="0" smtClean="0">
                <a:solidFill>
                  <a:prstClr val="black"/>
                </a:solidFill>
              </a:rPr>
              <a:t>eisen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- aluminum kozijnen zijn niet</a:t>
            </a:r>
          </a:p>
          <a:p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        inbraakwerend</a:t>
            </a:r>
            <a:endParaRPr lang="nl-NL" sz="1200" dirty="0" smtClean="0">
              <a:solidFill>
                <a:prstClr val="black"/>
              </a:solidFill>
            </a:endParaRP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200" b="1" dirty="0" smtClean="0">
                <a:solidFill>
                  <a:prstClr val="black"/>
                </a:solidFill>
              </a:rPr>
              <a:t>Overig:</a:t>
            </a: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- incidenteel (hechtgebonden) </a:t>
            </a: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asbest </a:t>
            </a:r>
            <a:r>
              <a:rPr lang="nl-NL" sz="1200" dirty="0">
                <a:solidFill>
                  <a:prstClr val="black"/>
                </a:solidFill>
              </a:rPr>
              <a:t>aanwezig</a:t>
            </a:r>
          </a:p>
          <a:p>
            <a:r>
              <a:rPr lang="nl-NL" sz="1200" dirty="0" smtClean="0">
                <a:solidFill>
                  <a:prstClr val="black"/>
                </a:solidFill>
              </a:rPr>
              <a:t>        - mogelijk </a:t>
            </a:r>
            <a:r>
              <a:rPr lang="nl-NL" sz="1200" dirty="0">
                <a:solidFill>
                  <a:prstClr val="black"/>
                </a:solidFill>
              </a:rPr>
              <a:t>nog open 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verbrandingstoestellen </a:t>
            </a: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     aanwezig</a:t>
            </a:r>
            <a:endParaRPr lang="nl-NL" sz="12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nl-NL" sz="1300" dirty="0">
              <a:solidFill>
                <a:prstClr val="black"/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>
              <a:solidFill>
                <a:srgbClr val="FFC000">
                  <a:lumMod val="75000"/>
                </a:srgbClr>
              </a:solidFill>
            </a:endParaRPr>
          </a:p>
          <a:p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r>
              <a:rPr lang="nl-NL" b="1" dirty="0" smtClean="0">
                <a:solidFill>
                  <a:srgbClr val="FFC000">
                    <a:lumMod val="75000"/>
                  </a:srgbClr>
                </a:solidFill>
              </a:rPr>
              <a:t>Indeling </a:t>
            </a:r>
            <a:r>
              <a:rPr lang="nl-NL" b="1" dirty="0">
                <a:solidFill>
                  <a:srgbClr val="FFC000">
                    <a:lumMod val="75000"/>
                  </a:srgbClr>
                </a:solidFill>
              </a:rPr>
              <a:t>&amp; gebruik: </a:t>
            </a:r>
            <a:endParaRPr lang="nl-NL" b="1" dirty="0" smtClean="0">
              <a:solidFill>
                <a:srgbClr val="FFC000">
                  <a:lumMod val="75000"/>
                </a:srgbClr>
              </a:solidFill>
            </a:endParaRPr>
          </a:p>
          <a:p>
            <a:endParaRPr lang="en-US" sz="1200" b="1" dirty="0">
              <a:solidFill>
                <a:srgbClr val="FFC000">
                  <a:lumMod val="75000"/>
                </a:srgbClr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200" dirty="0" smtClean="0">
                <a:solidFill>
                  <a:prstClr val="black"/>
                </a:solidFill>
              </a:rPr>
              <a:t>grootte </a:t>
            </a:r>
            <a:r>
              <a:rPr lang="nl-NL" sz="1200" dirty="0">
                <a:solidFill>
                  <a:prstClr val="black"/>
                </a:solidFill>
              </a:rPr>
              <a:t>van de woningen voldoet aan eisen voor </a:t>
            </a:r>
            <a:endParaRPr lang="nl-NL" sz="1200" dirty="0" smtClean="0">
              <a:solidFill>
                <a:prstClr val="black"/>
              </a:solidFill>
            </a:endParaRP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   2- </a:t>
            </a:r>
            <a:r>
              <a:rPr lang="nl-NL" sz="1200" dirty="0">
                <a:solidFill>
                  <a:prstClr val="black"/>
                </a:solidFill>
              </a:rPr>
              <a:t>en 3 </a:t>
            </a:r>
            <a:r>
              <a:rPr lang="nl-NL" sz="1200" dirty="0" smtClean="0">
                <a:solidFill>
                  <a:prstClr val="black"/>
                </a:solidFill>
              </a:rPr>
              <a:t>kamerwoningen </a:t>
            </a:r>
          </a:p>
          <a:p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smtClean="0">
                <a:solidFill>
                  <a:prstClr val="black"/>
                </a:solidFill>
              </a:rPr>
              <a:t> - </a:t>
            </a:r>
            <a:r>
              <a:rPr lang="nl-NL" sz="1200" dirty="0">
                <a:solidFill>
                  <a:prstClr val="black"/>
                </a:solidFill>
              </a:rPr>
              <a:t>ligging van toilet (naast de keuken) is niet </a:t>
            </a:r>
            <a:r>
              <a:rPr lang="nl-NL" sz="1200" dirty="0" smtClean="0">
                <a:solidFill>
                  <a:prstClr val="black"/>
                </a:solidFill>
              </a:rPr>
              <a:t>gunstig</a:t>
            </a: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srgbClr val="FF0000"/>
              </a:solidFill>
            </a:endParaRPr>
          </a:p>
          <a:p>
            <a:endParaRPr lang="nl-NL" sz="13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nl-NL" sz="1300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nl-NL" sz="1300" dirty="0">
              <a:solidFill>
                <a:prstClr val="black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-93785" y="-242352"/>
            <a:ext cx="12465538" cy="1325563"/>
          </a:xfrm>
        </p:spPr>
        <p:txBody>
          <a:bodyPr>
            <a:normAutofit/>
          </a:bodyPr>
          <a:lstStyle/>
          <a:p>
            <a:pPr algn="ctr"/>
            <a:r>
              <a:rPr lang="nl-NL" sz="4300" b="1" dirty="0"/>
              <a:t>Welke aandachtspunten komen er uit het </a:t>
            </a:r>
            <a:r>
              <a:rPr lang="nl-NL" sz="4300" b="1" dirty="0" smtClean="0"/>
              <a:t>onderzoek*?</a:t>
            </a:r>
            <a:endParaRPr lang="nl-NL" sz="43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16" y="5108741"/>
            <a:ext cx="1194920" cy="11705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6" y="3579951"/>
            <a:ext cx="1048603" cy="11949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360" y="3757634"/>
            <a:ext cx="1079517" cy="101723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602" y="4327716"/>
            <a:ext cx="4894797" cy="215449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492" y="2767097"/>
            <a:ext cx="2407138" cy="1661034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83260" y="4939691"/>
            <a:ext cx="2883987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300" b="1" dirty="0" smtClean="0"/>
              <a:t>Let op: </a:t>
            </a:r>
            <a:r>
              <a:rPr lang="nl-NL" sz="1300" dirty="0" smtClean="0"/>
              <a:t>de uitkomsten van het onderzoek kunnen per woningtype verschillen </a:t>
            </a:r>
          </a:p>
          <a:p>
            <a:endParaRPr lang="nl-NL" sz="1300" dirty="0"/>
          </a:p>
          <a:p>
            <a:r>
              <a:rPr lang="nl-NL" sz="1300" dirty="0" smtClean="0"/>
              <a:t>Noodzakelijk onderhoud nemen wij per definitie mee in het uiteindelijke plan en gewenste verbeteringen zoveel mogelijk. </a:t>
            </a: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229074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267698" y="2585205"/>
            <a:ext cx="3592603" cy="2358495"/>
            <a:chOff x="5328566" y="810557"/>
            <a:chExt cx="1532940" cy="1316313"/>
          </a:xfrm>
          <a:solidFill>
            <a:schemeClr val="bg1"/>
          </a:solidFill>
        </p:grpSpPr>
        <p:sp>
          <p:nvSpPr>
            <p:cNvPr id="5" name="Zeshoek 4"/>
            <p:cNvSpPr/>
            <p:nvPr/>
          </p:nvSpPr>
          <p:spPr>
            <a:xfrm>
              <a:off x="5328566" y="810557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381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Zeshoek 4"/>
            <p:cNvSpPr/>
            <p:nvPr/>
          </p:nvSpPr>
          <p:spPr>
            <a:xfrm>
              <a:off x="5519761" y="1101882"/>
              <a:ext cx="1061922" cy="8519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b="1" kern="1200" dirty="0" smtClean="0">
                  <a:solidFill>
                    <a:schemeClr val="tx1"/>
                  </a:solidFill>
                </a:rPr>
                <a:t>SOCIAAL </a:t>
              </a:r>
              <a:r>
                <a:rPr lang="nl-NL" sz="2000" b="1" dirty="0" smtClean="0">
                  <a:solidFill>
                    <a:schemeClr val="tx1"/>
                  </a:solidFill>
                </a:rPr>
                <a:t>PLAN*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- Afspraken en regelingen waar bewoners mee te maken krijgen</a:t>
              </a:r>
              <a:endParaRPr lang="nl-NL" sz="1600" kern="1200" dirty="0" smtClean="0">
                <a:solidFill>
                  <a:schemeClr val="tx1"/>
                </a:solidFill>
              </a:endParaRPr>
            </a:p>
            <a:p>
              <a:pPr marL="171450" lvl="0" indent="-1714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nl-NL" sz="1600" dirty="0" smtClean="0">
                  <a:solidFill>
                    <a:schemeClr val="tx1"/>
                  </a:solidFill>
                </a:rPr>
                <a:t>70% instemming is nodig van bewoners</a:t>
              </a:r>
              <a:endParaRPr lang="nl-NL" sz="1600" kern="1200" dirty="0" smtClean="0">
                <a:solidFill>
                  <a:schemeClr val="tx1"/>
                </a:solidFill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000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9" name="Zeshoek 4"/>
          <p:cNvSpPr/>
          <p:nvPr/>
        </p:nvSpPr>
        <p:spPr>
          <a:xfrm>
            <a:off x="4573369" y="1333202"/>
            <a:ext cx="1310845" cy="1095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1430" rIns="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900" kern="1200" dirty="0" smtClean="0"/>
              <a:t>Vergoeding zelf aangebrachte veranderingen: 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3514485" y="1824425"/>
            <a:ext cx="2356021" cy="1908249"/>
            <a:chOff x="4542051" y="526342"/>
            <a:chExt cx="1532940" cy="1316313"/>
          </a:xfrm>
        </p:grpSpPr>
        <p:sp>
          <p:nvSpPr>
            <p:cNvPr id="12" name="Zeshoek 11"/>
            <p:cNvSpPr/>
            <p:nvPr/>
          </p:nvSpPr>
          <p:spPr>
            <a:xfrm>
              <a:off x="4542051" y="526342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eshoek 4"/>
            <p:cNvSpPr/>
            <p:nvPr/>
          </p:nvSpPr>
          <p:spPr>
            <a:xfrm>
              <a:off x="4770605" y="781048"/>
              <a:ext cx="1058064" cy="908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b="1" kern="1200" dirty="0" smtClean="0"/>
                <a:t>HUURPRIJS NA RENOVATIE</a:t>
              </a: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7375061" y="1856204"/>
            <a:ext cx="2356021" cy="1908249"/>
            <a:chOff x="5696872" y="385751"/>
            <a:chExt cx="1532940" cy="1316313"/>
          </a:xfrm>
          <a:solidFill>
            <a:schemeClr val="accent1">
              <a:lumMod val="75000"/>
            </a:schemeClr>
          </a:solidFill>
        </p:grpSpPr>
        <p:sp>
          <p:nvSpPr>
            <p:cNvPr id="15" name="Zeshoek 14"/>
            <p:cNvSpPr/>
            <p:nvPr/>
          </p:nvSpPr>
          <p:spPr>
            <a:xfrm>
              <a:off x="5696872" y="385751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eshoek 4"/>
            <p:cNvSpPr/>
            <p:nvPr/>
          </p:nvSpPr>
          <p:spPr>
            <a:xfrm>
              <a:off x="5985752" y="850549"/>
              <a:ext cx="937777" cy="6738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b="1" kern="1200" dirty="0" smtClean="0"/>
                <a:t>VERGOEDINGS-REGELING</a:t>
              </a:r>
            </a:p>
            <a:p>
              <a:pPr marL="171450" lvl="0" indent="-1714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nl-NL" sz="1000" kern="1200" dirty="0" smtClean="0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7375061" y="3865033"/>
            <a:ext cx="2356021" cy="1908249"/>
            <a:chOff x="5295329" y="770463"/>
            <a:chExt cx="1532940" cy="1316313"/>
          </a:xfrm>
          <a:solidFill>
            <a:srgbClr val="993794"/>
          </a:solidFill>
        </p:grpSpPr>
        <p:sp>
          <p:nvSpPr>
            <p:cNvPr id="18" name="Zeshoek 17"/>
            <p:cNvSpPr/>
            <p:nvPr/>
          </p:nvSpPr>
          <p:spPr>
            <a:xfrm>
              <a:off x="5295329" y="770463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eshoek 4"/>
            <p:cNvSpPr/>
            <p:nvPr/>
          </p:nvSpPr>
          <p:spPr>
            <a:xfrm>
              <a:off x="5627092" y="1081052"/>
              <a:ext cx="915526" cy="7477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b="1" kern="1200" dirty="0" smtClean="0"/>
                <a:t>NOOD-VOORZIENINGEN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000" kern="1200" dirty="0" smtClean="0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5425655" y="2866456"/>
            <a:ext cx="2356021" cy="1908249"/>
            <a:chOff x="4689056" y="663953"/>
            <a:chExt cx="1532940" cy="1316313"/>
          </a:xfrm>
          <a:solidFill>
            <a:schemeClr val="accent4"/>
          </a:solidFill>
        </p:grpSpPr>
        <p:sp>
          <p:nvSpPr>
            <p:cNvPr id="21" name="Zeshoek 20"/>
            <p:cNvSpPr/>
            <p:nvPr/>
          </p:nvSpPr>
          <p:spPr>
            <a:xfrm>
              <a:off x="4689056" y="663953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eshoek 4"/>
            <p:cNvSpPr/>
            <p:nvPr/>
          </p:nvSpPr>
          <p:spPr>
            <a:xfrm>
              <a:off x="4922292" y="890445"/>
              <a:ext cx="1094781" cy="8277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400" b="1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b="1" dirty="0" smtClean="0"/>
                <a:t>TIJDELIJKE VERVANGENDE WOONRUIMTE </a:t>
              </a:r>
              <a:r>
                <a:rPr lang="nl-NL" sz="1400" b="1" dirty="0" smtClean="0">
                  <a:solidFill>
                    <a:schemeClr val="tx1"/>
                  </a:solidFill>
                </a:rPr>
                <a:t>INDIEN NODIG </a:t>
              </a:r>
              <a:endParaRPr lang="nl-NL" sz="900" dirty="0" smtClean="0">
                <a:solidFill>
                  <a:schemeClr val="tx1"/>
                </a:solidFill>
              </a:endParaRPr>
            </a:p>
            <a:p>
              <a:pPr marL="171450" lvl="0" indent="-1714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nl-NL" sz="1000" kern="1200" dirty="0" smtClean="0"/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3476248" y="3806712"/>
            <a:ext cx="2356021" cy="1908249"/>
            <a:chOff x="5275884" y="604334"/>
            <a:chExt cx="1532940" cy="1316313"/>
          </a:xfrm>
          <a:solidFill>
            <a:srgbClr val="82210E"/>
          </a:solidFill>
        </p:grpSpPr>
        <p:sp>
          <p:nvSpPr>
            <p:cNvPr id="24" name="Zeshoek 23"/>
            <p:cNvSpPr/>
            <p:nvPr/>
          </p:nvSpPr>
          <p:spPr>
            <a:xfrm>
              <a:off x="5275884" y="604334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Zeshoek 4"/>
            <p:cNvSpPr/>
            <p:nvPr/>
          </p:nvSpPr>
          <p:spPr>
            <a:xfrm>
              <a:off x="5513322" y="866411"/>
              <a:ext cx="1058064" cy="9085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b="1" kern="1200" dirty="0" smtClean="0"/>
                <a:t>SCHADEREGELING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000" kern="1200" dirty="0" smtClean="0"/>
            </a:p>
          </p:txBody>
        </p:sp>
      </p:grpSp>
      <p:grpSp>
        <p:nvGrpSpPr>
          <p:cNvPr id="26" name="Groep 25"/>
          <p:cNvGrpSpPr/>
          <p:nvPr/>
        </p:nvGrpSpPr>
        <p:grpSpPr>
          <a:xfrm>
            <a:off x="5403093" y="4823841"/>
            <a:ext cx="2356941" cy="1953407"/>
            <a:chOff x="5284085" y="599581"/>
            <a:chExt cx="1532940" cy="1316313"/>
          </a:xfrm>
          <a:solidFill>
            <a:schemeClr val="accent6"/>
          </a:solidFill>
        </p:grpSpPr>
        <p:sp>
          <p:nvSpPr>
            <p:cNvPr id="27" name="Zeshoek 26"/>
            <p:cNvSpPr/>
            <p:nvPr/>
          </p:nvSpPr>
          <p:spPr>
            <a:xfrm>
              <a:off x="5284085" y="599581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eshoek 4"/>
            <p:cNvSpPr/>
            <p:nvPr/>
          </p:nvSpPr>
          <p:spPr>
            <a:xfrm>
              <a:off x="5513322" y="876898"/>
              <a:ext cx="1065893" cy="7948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400" b="1" dirty="0" smtClean="0"/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b="1" dirty="0" smtClean="0"/>
                <a:t>SOCIAAL MAATWERK GREVENSTRAAT E.O.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b="1" dirty="0" smtClean="0">
                  <a:solidFill>
                    <a:schemeClr val="tx1"/>
                  </a:solidFill>
                </a:rPr>
                <a:t>AFGESTEMD OP DIT PROJECT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000" kern="1200" dirty="0" smtClean="0"/>
            </a:p>
          </p:txBody>
        </p:sp>
      </p:grpSp>
      <p:sp>
        <p:nvSpPr>
          <p:cNvPr id="29" name="Titel 1"/>
          <p:cNvSpPr txBox="1">
            <a:spLocks/>
          </p:cNvSpPr>
          <p:nvPr/>
        </p:nvSpPr>
        <p:spPr>
          <a:xfrm>
            <a:off x="980120" y="-450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Sociale regelingen Grevenstraat e.o. </a:t>
            </a:r>
            <a:endParaRPr lang="nl-NL" b="1" dirty="0"/>
          </a:p>
        </p:txBody>
      </p:sp>
      <p:grpSp>
        <p:nvGrpSpPr>
          <p:cNvPr id="30" name="Groep 29"/>
          <p:cNvGrpSpPr/>
          <p:nvPr/>
        </p:nvGrpSpPr>
        <p:grpSpPr>
          <a:xfrm>
            <a:off x="5458213" y="874118"/>
            <a:ext cx="2284818" cy="1936211"/>
            <a:chOff x="5275884" y="604334"/>
            <a:chExt cx="1532940" cy="1316313"/>
          </a:xfrm>
          <a:solidFill>
            <a:srgbClr val="C00000"/>
          </a:solidFill>
        </p:grpSpPr>
        <p:sp>
          <p:nvSpPr>
            <p:cNvPr id="31" name="Zeshoek 30"/>
            <p:cNvSpPr/>
            <p:nvPr/>
          </p:nvSpPr>
          <p:spPr>
            <a:xfrm>
              <a:off x="5275884" y="604334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Zeshoek 4"/>
            <p:cNvSpPr/>
            <p:nvPr/>
          </p:nvSpPr>
          <p:spPr>
            <a:xfrm>
              <a:off x="5513322" y="876898"/>
              <a:ext cx="1065893" cy="7948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430" rIns="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b="1" dirty="0" smtClean="0"/>
                <a:t>BEGELEIDING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1000" kern="1200" dirty="0" smtClean="0"/>
            </a:p>
          </p:txBody>
        </p:sp>
      </p:grpSp>
      <p:sp>
        <p:nvSpPr>
          <p:cNvPr id="33" name="Zeshoek 4"/>
          <p:cNvSpPr/>
          <p:nvPr/>
        </p:nvSpPr>
        <p:spPr>
          <a:xfrm>
            <a:off x="9577626" y="5537109"/>
            <a:ext cx="2488724" cy="132089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1430" rIns="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* In Leiden zijn de basis afspraken en regelingen bij renovatie tussen gemeente, corporaties en HBV vastgelegd in het Sociaal Statuut 2013-2018</a:t>
            </a:r>
            <a:endParaRPr lang="nl-NL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91547" y="5235379"/>
            <a:ext cx="2883987" cy="1292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300" b="1" dirty="0" smtClean="0"/>
              <a:t>Let op: </a:t>
            </a:r>
            <a:r>
              <a:rPr lang="nl-NL" sz="1300" dirty="0" smtClean="0"/>
              <a:t>Dit zijn een aantal uitgangspunten voor een Sociaal Plan. </a:t>
            </a:r>
          </a:p>
          <a:p>
            <a:endParaRPr lang="nl-NL" sz="1300" dirty="0"/>
          </a:p>
          <a:p>
            <a:r>
              <a:rPr lang="nl-NL" sz="1300" dirty="0" smtClean="0"/>
              <a:t>Het uiteindelijke Sociale Plan hangt samen met het uiteindelijke plan wat we de komende maanden gaan maken.</a:t>
            </a: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339514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eshoek 4"/>
          <p:cNvSpPr/>
          <p:nvPr/>
        </p:nvSpPr>
        <p:spPr>
          <a:xfrm>
            <a:off x="5379928" y="1707335"/>
            <a:ext cx="1310845" cy="1095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1430" rIns="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900" kern="1200" dirty="0" smtClean="0"/>
              <a:t>Vergoeding zelf aangebrachte veranderingen: </a:t>
            </a: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0" y="-190475"/>
            <a:ext cx="1225790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/>
              <a:t>Globale geplande stappen* </a:t>
            </a:r>
            <a:r>
              <a:rPr lang="nl-NL" sz="5400" b="1" dirty="0" smtClean="0"/>
              <a:t>Grevenstraat e.o. </a:t>
            </a:r>
            <a:endParaRPr lang="nl-NL" sz="5400" b="1" dirty="0"/>
          </a:p>
        </p:txBody>
      </p:sp>
      <p:sp>
        <p:nvSpPr>
          <p:cNvPr id="2" name="Punthaak 1"/>
          <p:cNvSpPr/>
          <p:nvPr/>
        </p:nvSpPr>
        <p:spPr>
          <a:xfrm>
            <a:off x="5023556" y="1674383"/>
            <a:ext cx="6808719" cy="1589083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Vijfhoek 2"/>
          <p:cNvSpPr/>
          <p:nvPr/>
        </p:nvSpPr>
        <p:spPr>
          <a:xfrm>
            <a:off x="1179198" y="1655723"/>
            <a:ext cx="2141923" cy="159661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387733" y="2109672"/>
            <a:ext cx="1446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Onderzoek naar huidige staat en mogelijkheden</a:t>
            </a:r>
            <a:endParaRPr lang="nl-NL" sz="1400" b="1" dirty="0"/>
          </a:p>
        </p:txBody>
      </p:sp>
      <p:sp>
        <p:nvSpPr>
          <p:cNvPr id="31" name="Tekstvak 30"/>
          <p:cNvSpPr txBox="1"/>
          <p:nvPr/>
        </p:nvSpPr>
        <p:spPr>
          <a:xfrm>
            <a:off x="6276621" y="2140915"/>
            <a:ext cx="4748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Plan maken (inclusief Sociaal Plan) voor gewenste aanpak </a:t>
            </a:r>
          </a:p>
          <a:p>
            <a:pPr algn="ctr"/>
            <a:r>
              <a:rPr lang="nl-NL" sz="1400" b="1" dirty="0" smtClean="0"/>
              <a:t>+ </a:t>
            </a:r>
          </a:p>
          <a:p>
            <a:pPr algn="ctr"/>
            <a:r>
              <a:rPr lang="nl-NL" sz="1400" b="1" dirty="0" smtClean="0"/>
              <a:t>klankborden met bewoners</a:t>
            </a:r>
            <a:endParaRPr lang="nl-NL" sz="1400" b="1" dirty="0"/>
          </a:p>
        </p:txBody>
      </p:sp>
      <p:sp>
        <p:nvSpPr>
          <p:cNvPr id="38" name="Punthaak 37"/>
          <p:cNvSpPr/>
          <p:nvPr/>
        </p:nvSpPr>
        <p:spPr>
          <a:xfrm>
            <a:off x="2729389" y="1674384"/>
            <a:ext cx="2879668" cy="1577949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513181" y="2011727"/>
            <a:ext cx="1944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Delen eerste uitkomsten onderzoek aan bewoners tijdens inloopbijeenkomst</a:t>
            </a:r>
            <a:endParaRPr lang="nl-NL" sz="1400" b="1" dirty="0"/>
          </a:p>
        </p:txBody>
      </p:sp>
      <p:sp>
        <p:nvSpPr>
          <p:cNvPr id="41" name="Tekstvak 40"/>
          <p:cNvSpPr txBox="1"/>
          <p:nvPr/>
        </p:nvSpPr>
        <p:spPr>
          <a:xfrm>
            <a:off x="1179199" y="3399749"/>
            <a:ext cx="2141922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Eind 2016 – begin 2017</a:t>
            </a:r>
            <a:endParaRPr lang="nl-NL" sz="1200" b="1" dirty="0"/>
          </a:p>
        </p:txBody>
      </p:sp>
      <p:sp>
        <p:nvSpPr>
          <p:cNvPr id="46" name="Tekstvak 45"/>
          <p:cNvSpPr txBox="1"/>
          <p:nvPr/>
        </p:nvSpPr>
        <p:spPr>
          <a:xfrm>
            <a:off x="3513181" y="3399748"/>
            <a:ext cx="2095876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Februari 2017</a:t>
            </a:r>
            <a:endParaRPr lang="nl-NL" sz="1200" b="1" dirty="0"/>
          </a:p>
        </p:txBody>
      </p:sp>
      <p:sp>
        <p:nvSpPr>
          <p:cNvPr id="48" name="Tekstvak 47"/>
          <p:cNvSpPr txBox="1"/>
          <p:nvPr/>
        </p:nvSpPr>
        <p:spPr>
          <a:xfrm>
            <a:off x="5801117" y="3405493"/>
            <a:ext cx="6031158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Februari – Half 2017</a:t>
            </a:r>
            <a:endParaRPr lang="nl-NL" sz="1200" b="1" dirty="0"/>
          </a:p>
        </p:txBody>
      </p:sp>
      <p:sp>
        <p:nvSpPr>
          <p:cNvPr id="51" name="Zeshoek 4"/>
          <p:cNvSpPr/>
          <p:nvPr/>
        </p:nvSpPr>
        <p:spPr>
          <a:xfrm>
            <a:off x="5349206" y="4270443"/>
            <a:ext cx="1310845" cy="1095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11430" rIns="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900" kern="1200" dirty="0" smtClean="0"/>
              <a:t>Vergoeding zelf aangebrachte veranderingen: </a:t>
            </a:r>
          </a:p>
        </p:txBody>
      </p:sp>
      <p:sp>
        <p:nvSpPr>
          <p:cNvPr id="52" name="Punthaak 51"/>
          <p:cNvSpPr/>
          <p:nvPr/>
        </p:nvSpPr>
        <p:spPr>
          <a:xfrm>
            <a:off x="2250159" y="4218830"/>
            <a:ext cx="2556681" cy="1577949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3" name="Vijfhoek 52"/>
          <p:cNvSpPr/>
          <p:nvPr/>
        </p:nvSpPr>
        <p:spPr>
          <a:xfrm>
            <a:off x="1148477" y="4218831"/>
            <a:ext cx="1717418" cy="159661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Tekstvak 54"/>
          <p:cNvSpPr txBox="1"/>
          <p:nvPr/>
        </p:nvSpPr>
        <p:spPr>
          <a:xfrm>
            <a:off x="1268499" y="4898796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Definitief plan</a:t>
            </a:r>
            <a:endParaRPr lang="nl-NL" sz="1400" b="1" dirty="0"/>
          </a:p>
        </p:txBody>
      </p:sp>
      <p:sp>
        <p:nvSpPr>
          <p:cNvPr id="57" name="Tekstvak 56"/>
          <p:cNvSpPr txBox="1"/>
          <p:nvPr/>
        </p:nvSpPr>
        <p:spPr>
          <a:xfrm>
            <a:off x="3179933" y="4788307"/>
            <a:ext cx="116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Draagvlak-meting</a:t>
            </a:r>
            <a:endParaRPr lang="nl-NL" sz="1400" b="1" dirty="0"/>
          </a:p>
        </p:txBody>
      </p:sp>
      <p:sp>
        <p:nvSpPr>
          <p:cNvPr id="58" name="Punthaak 57"/>
          <p:cNvSpPr/>
          <p:nvPr/>
        </p:nvSpPr>
        <p:spPr>
          <a:xfrm>
            <a:off x="4257098" y="4200168"/>
            <a:ext cx="3908233" cy="1577949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5360620" y="4612322"/>
            <a:ext cx="2019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Voorbereidingen uitvoering (bij voldoende draagvlak) </a:t>
            </a:r>
            <a:endParaRPr lang="nl-NL" sz="1400" b="1" dirty="0"/>
          </a:p>
        </p:txBody>
      </p:sp>
      <p:sp>
        <p:nvSpPr>
          <p:cNvPr id="60" name="Punthaak 59"/>
          <p:cNvSpPr/>
          <p:nvPr/>
        </p:nvSpPr>
        <p:spPr>
          <a:xfrm>
            <a:off x="7565017" y="4181506"/>
            <a:ext cx="4267258" cy="1577949"/>
          </a:xfrm>
          <a:prstGeom prst="chevr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8584165" y="4680679"/>
            <a:ext cx="281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 Start uitvoering</a:t>
            </a:r>
          </a:p>
          <a:p>
            <a:r>
              <a:rPr lang="nl-NL" sz="1400" b="1" dirty="0" smtClean="0"/>
              <a:t> (mogelijk in verschillende fasen)</a:t>
            </a:r>
            <a:endParaRPr lang="nl-NL" sz="1400" b="1" dirty="0"/>
          </a:p>
        </p:txBody>
      </p:sp>
      <p:sp>
        <p:nvSpPr>
          <p:cNvPr id="65" name="Tekstvak 64"/>
          <p:cNvSpPr txBox="1"/>
          <p:nvPr/>
        </p:nvSpPr>
        <p:spPr>
          <a:xfrm>
            <a:off x="2955966" y="5969210"/>
            <a:ext cx="1850873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Eind 2017</a:t>
            </a:r>
            <a:endParaRPr lang="nl-NL" sz="1200" b="1" dirty="0"/>
          </a:p>
        </p:txBody>
      </p:sp>
      <p:sp>
        <p:nvSpPr>
          <p:cNvPr id="66" name="Tekstvak 65"/>
          <p:cNvSpPr txBox="1"/>
          <p:nvPr/>
        </p:nvSpPr>
        <p:spPr>
          <a:xfrm>
            <a:off x="5027885" y="5969209"/>
            <a:ext cx="3137445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Eind 2017 – begin 2018</a:t>
            </a:r>
            <a:endParaRPr lang="nl-NL" sz="1200" b="1" dirty="0"/>
          </a:p>
        </p:txBody>
      </p:sp>
      <p:sp>
        <p:nvSpPr>
          <p:cNvPr id="71" name="Tekstvak 70"/>
          <p:cNvSpPr txBox="1"/>
          <p:nvPr/>
        </p:nvSpPr>
        <p:spPr>
          <a:xfrm>
            <a:off x="1148477" y="5969210"/>
            <a:ext cx="1654226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Half - eind 2017</a:t>
            </a:r>
            <a:endParaRPr lang="nl-NL" sz="1200" b="1" dirty="0"/>
          </a:p>
        </p:txBody>
      </p:sp>
      <p:sp>
        <p:nvSpPr>
          <p:cNvPr id="44" name="Tekstvak 43"/>
          <p:cNvSpPr txBox="1"/>
          <p:nvPr/>
        </p:nvSpPr>
        <p:spPr>
          <a:xfrm>
            <a:off x="8323553" y="5969208"/>
            <a:ext cx="3508722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2018</a:t>
            </a:r>
            <a:endParaRPr lang="nl-NL" sz="12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148476" y="6409038"/>
            <a:ext cx="10683799" cy="29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300" dirty="0" smtClean="0"/>
              <a:t>* </a:t>
            </a:r>
            <a:r>
              <a:rPr lang="nl-NL" sz="1300" b="1" dirty="0" smtClean="0"/>
              <a:t>Let op: </a:t>
            </a:r>
            <a:r>
              <a:rPr lang="nl-NL" sz="1300" dirty="0" smtClean="0"/>
              <a:t>Dit is een grove schatting op dit moment. Gedurende het project zal de planning aangescherpt/aangepast worden. </a:t>
            </a: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20703351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515</Words>
  <Application>Microsoft Office PowerPoint</Application>
  <PresentationFormat>Breedbeeld</PresentationFormat>
  <Paragraphs>333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Grevenstraat e.o. - woningtypen</vt:lpstr>
      <vt:lpstr>Aanleiding aanpak Grevenstraat e.o. </vt:lpstr>
      <vt:lpstr>Welke aandachtspunten komen er uit het onderzoek*?</vt:lpstr>
      <vt:lpstr>Welke aandachtspunten komen er uit het onderzoek*?</vt:lpstr>
      <vt:lpstr>PowerPoint-presentatie</vt:lpstr>
      <vt:lpstr>PowerPoint-presentatie</vt:lpstr>
    </vt:vector>
  </TitlesOfParts>
  <Company>Portaal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Mekes, Marlou</dc:creator>
  <cp:lastModifiedBy>Mekes, Marlou</cp:lastModifiedBy>
  <cp:revision>45</cp:revision>
  <cp:lastPrinted>2017-02-21T12:20:40Z</cp:lastPrinted>
  <dcterms:created xsi:type="dcterms:W3CDTF">2015-11-09T11:02:56Z</dcterms:created>
  <dcterms:modified xsi:type="dcterms:W3CDTF">2017-03-09T10:14:19Z</dcterms:modified>
</cp:coreProperties>
</file>