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69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840A8A-9C6C-1781-FC83-EE634A3CE8F9}" v="2" dt="2026-05-19T21:35:53.256"/>
    <p1510:client id="{6F268B7D-00F1-B457-8F7D-EEA0697A9E36}" v="4" dt="2026-05-19T21:29:31.736"/>
    <p1510:client id="{B21CD404-4FE1-A4F1-4CB5-F23D75544B48}" v="441" dt="2026-05-19T20:43:59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75D30-5B3C-4A49-AB35-18C5B19F3855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788FA-EECF-47B0-B6E7-32B347FFF5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08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13F27-B06B-406F-B7B7-672319C7EF1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1812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788FA-EECF-47B0-B6E7-32B347FFF58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9983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9EB0E-0D81-0297-611D-E13B87D96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27F8428-F393-477B-EEE9-399E86352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27A7E6-1874-7EC1-FA2F-5ABC45E11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A6B5-1821-4F2A-9A74-47DB21AA6957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7A5D91-1E34-A08D-5B0A-88DA78DD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FA5BBB-EE80-4A7F-3FB7-67BF5064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2F16-A70B-48B7-A892-9B8057157B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8859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009D02-FC51-4C77-2123-DC123CEA7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491E3A7-7322-B616-824E-3E498223A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18B579-AC8A-424E-9573-710E00950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A6B5-1821-4F2A-9A74-47DB21AA6957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73A23A-B8C3-44EC-AA31-234E6D09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584084-F45B-0D15-0B44-809C1CB5F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2F16-A70B-48B7-A892-9B8057157B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2407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0F4DEC1-DDDD-36E4-D5F2-D688657135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4E7F6E0-BFA1-34F5-0FEE-37AFF74D7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243FB8-8705-F64F-D043-C84071DC9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A6B5-1821-4F2A-9A74-47DB21AA6957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194320-290E-671D-70DC-493458013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42D4A2-4188-6281-BC6D-1C9F3148B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2F16-A70B-48B7-A892-9B8057157B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605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CC71B-D252-96F9-2170-11ED2833B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5F15E5-DFAE-3614-6DE8-10100E384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25A87C8-480A-0BC1-EEA6-E72AF6C18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A6B5-1821-4F2A-9A74-47DB21AA6957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A3A56B-90B0-BEE4-0E41-0D9B6CE1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2C7713-D75C-E721-0D69-AFC1403A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2F16-A70B-48B7-A892-9B8057157B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021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1A0136-F3A7-7134-DC32-3C53FE6CD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C925C9-D5F5-8446-FFDA-534845B55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14A0E4-F0B3-851F-8875-98B25819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A6B5-1821-4F2A-9A74-47DB21AA6957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D91E98-92CB-DD24-F465-B10521D0C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2BE1A5-D45B-08EC-37AB-FC6E79DE0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2F16-A70B-48B7-A892-9B8057157B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3952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7794B-4048-8249-A3F8-A966C7508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D0416E-06C7-2312-D35C-356CC1C81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CAC63FE-C123-588E-EC55-99029CBFA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5F22DBC-6B32-5932-D2F7-DCB6D303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A6B5-1821-4F2A-9A74-47DB21AA6957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F4177F6-A16F-F0A6-9781-28F66217A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2A8A61-A64D-CDA5-CC21-2DE4E46F5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2F16-A70B-48B7-A892-9B8057157B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4905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7C1856-A213-9BED-3039-F69B4777E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AB41A-4E41-D908-D49C-E6A75C134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516B668-F8C8-3598-C9A7-345DAF4EE5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DA882A7-145D-F471-1ECE-3E49461CC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7FE940F-FCDE-85DF-A4B0-92E496CCD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4E2AEE-8073-02D7-9269-298E38E31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A6B5-1821-4F2A-9A74-47DB21AA6957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53301E0-A088-49BE-414C-DC5315EF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9455F79-5301-0B9B-DF8C-C0F0F486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2F16-A70B-48B7-A892-9B8057157B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5133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70873A-1E95-1439-389C-F7CE69C07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3FC29E0-F379-C553-2ACC-CE548610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A6B5-1821-4F2A-9A74-47DB21AA6957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DF83FD5-F712-94A4-DF50-5D81703E7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175C52-2506-6DAC-CECB-693158D5B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2F16-A70B-48B7-A892-9B8057157B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06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27B31C1-C600-6515-BA8A-823279FB7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A6B5-1821-4F2A-9A74-47DB21AA6957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0832E29-ED7E-CBED-0F55-84D5B14A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16BDB7B-7754-A68D-0AC0-0EB306D12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2F16-A70B-48B7-A892-9B8057157B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2778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035AFF-C0D6-946E-E939-146C0BD2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401B30-71CD-987B-67AF-BE95E53C3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7989A3A-F328-3C49-77F3-71AEBCD1E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5C310CA-06BE-D35C-D578-2ECEFF230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A6B5-1821-4F2A-9A74-47DB21AA6957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B644CD0-4B5A-8C7D-46F5-1FFD3D64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3154433-2DE2-41E4-49EA-769EFF95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2F16-A70B-48B7-A892-9B8057157B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203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88D8C3-9B7C-B51D-D1EB-8D6B9C839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8CEE3C3-6AD3-AAF0-F488-78BAB2E002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71DCFB-EF4E-729B-3557-D8C60661C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1A98D92-70A4-D324-9D91-14D08424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A6B5-1821-4F2A-9A74-47DB21AA6957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FAA425A-FA07-D154-3A22-CC6F7F33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6F8F7C2-6E6D-D241-2C3E-33CB267B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2F16-A70B-48B7-A892-9B8057157B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177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5C9C429-D3F4-7EE8-B125-C7596FA60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184C12-FF1B-0EBD-89DE-4B2B9E167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4138FA-0E45-F978-1DA0-CD8C12911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4DA6B5-1821-4F2A-9A74-47DB21AA6957}" type="datetimeFigureOut">
              <a:rPr lang="nl-NL" smtClean="0"/>
              <a:t>20-5-2026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BDEAF5-B808-99C7-E023-5E7B3BF83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973427-DAD9-5A23-FBF5-57EA539B7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AC2F16-A70B-48B7-A892-9B8057157B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682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2FF3ACF-97A0-0BF7-8681-0FFBADC972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1" r="1071"/>
          <a:stretch>
            <a:fillRect/>
          </a:stretch>
        </p:blipFill>
        <p:spPr>
          <a:xfrm>
            <a:off x="3243943" y="-1"/>
            <a:ext cx="8948057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13ADE56-C5B6-9294-E0FF-4AE82CAF4CBE}"/>
              </a:ext>
            </a:extLst>
          </p:cNvPr>
          <p:cNvSpPr txBox="1"/>
          <p:nvPr/>
        </p:nvSpPr>
        <p:spPr>
          <a:xfrm>
            <a:off x="394068" y="2718054"/>
            <a:ext cx="3714605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err="1"/>
              <a:t>Informatiemiddag</a:t>
            </a:r>
            <a:endParaRPr lang="en-US" sz="2800" b="1" dirty="0" err="1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/>
              <a:t>voor</a:t>
            </a:r>
            <a:r>
              <a:rPr lang="en-US" sz="2800" b="1" dirty="0"/>
              <a:t> </a:t>
            </a:r>
            <a:r>
              <a:rPr lang="en-US" sz="2800" b="1"/>
              <a:t>bewoners</a:t>
            </a:r>
            <a:br>
              <a:rPr lang="en-US" sz="2800" b="1" dirty="0"/>
            </a:br>
            <a:endParaRPr lang="en-US" sz="28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 err="1"/>
              <a:t>Werkzaamheden</a:t>
            </a:r>
            <a:r>
              <a:rPr lang="en-US" b="1" dirty="0"/>
              <a:t> Fase 2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 err="1"/>
              <a:t>Workumstraat</a:t>
            </a:r>
            <a:r>
              <a:rPr lang="en-US" b="1" dirty="0"/>
              <a:t> </a:t>
            </a:r>
            <a:r>
              <a:rPr lang="en-US" b="1" dirty="0" err="1"/>
              <a:t>blok</a:t>
            </a:r>
            <a:r>
              <a:rPr lang="en-US" b="1" dirty="0"/>
              <a:t> C, </a:t>
            </a:r>
            <a:r>
              <a:rPr lang="en-US" b="1" dirty="0" err="1"/>
              <a:t>hoogbouw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9610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4264C-B6A5-4004-37CE-1ECE07911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AF737F5E-C416-96CB-9FBE-C2BF4BC9A846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B9D0CCCF-5C97-ACAC-3BB1-489E96B02F4F}"/>
              </a:ext>
            </a:extLst>
          </p:cNvPr>
          <p:cNvSpPr/>
          <p:nvPr/>
        </p:nvSpPr>
        <p:spPr>
          <a:xfrm>
            <a:off x="7915481" y="1668131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D09ABAED-6FBA-8A5E-CB09-627F79DCDC51}"/>
              </a:ext>
            </a:extLst>
          </p:cNvPr>
          <p:cNvSpPr/>
          <p:nvPr/>
        </p:nvSpPr>
        <p:spPr>
          <a:xfrm flipH="1">
            <a:off x="-4280" y="-1472183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E46F0AD-8AF8-8EE6-BE7D-2ECC60BD9EB3}"/>
              </a:ext>
            </a:extLst>
          </p:cNvPr>
          <p:cNvSpPr txBox="1"/>
          <p:nvPr/>
        </p:nvSpPr>
        <p:spPr>
          <a:xfrm>
            <a:off x="321732" y="1788267"/>
            <a:ext cx="9727402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>
                <a:ea typeface="+mn-lt"/>
                <a:cs typeface="+mn-lt"/>
              </a:rPr>
              <a:t>Wat gaan we doen?</a:t>
            </a:r>
            <a:endParaRPr lang="nl-NL" b="1"/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/>
              <a:t>We verwijderen de binnenwanden.​</a:t>
            </a:r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/>
              <a:t>Het plafond wordt verstevigd en brandwerend afgewerkt.</a:t>
            </a:r>
            <a:endParaRPr lang="nl-NL" dirty="0"/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/>
              <a:t>Constructieve scheuren maken we dicht.</a:t>
            </a:r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/>
              <a:t>We plaatsen nieuwe binnenwanden. De indeling van uw woning blijft hetzelfde.</a:t>
            </a:r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/>
              <a:t>We betegelen de badkamer en het toilet opnieuw. U kunt kiezen uit 3 kleuren tegels. </a:t>
            </a:r>
            <a:br>
              <a:rPr lang="nl-NL" dirty="0"/>
            </a:br>
            <a:r>
              <a:rPr lang="nl-NL"/>
              <a:t>Het sanitair wordt teruggeplaatst.</a:t>
            </a:r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/>
              <a:t>We vervangen de kitranden in de keuken.</a:t>
            </a:r>
            <a:endParaRPr lang="nl-NL" dirty="0"/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/>
              <a:t>We controleren de kozijnen en herstellen deze als dat nodig is.​</a:t>
            </a:r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/>
              <a:t>We maken de riolering schoon.</a:t>
            </a:r>
            <a:endParaRPr lang="nl-NL" b="1" dirty="0">
              <a:ea typeface="+mn-lt"/>
              <a:cs typeface="+mn-lt"/>
            </a:endParaRPr>
          </a:p>
          <a:p>
            <a:endParaRPr lang="nl-NL" b="1" dirty="0">
              <a:ea typeface="+mn-lt"/>
              <a:cs typeface="+mn-lt"/>
            </a:endParaRPr>
          </a:p>
          <a:p>
            <a:r>
              <a:rPr lang="nl-NL" b="1">
                <a:ea typeface="+mn-lt"/>
                <a:cs typeface="+mn-lt"/>
              </a:rPr>
              <a:t>Zo informeren wij u </a:t>
            </a:r>
            <a:endParaRPr lang="nl-NL" b="1"/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/>
              <a:t>Tijdens huisbezoek 2 leggen wij uit welke werkzaamheden in uw woning worden uitgevoerd.</a:t>
            </a:r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/>
              <a:t>Twee weken voor de werkzaamheden in uw woning ontvangt u van ons een dagplanning.</a:t>
            </a:r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/>
              <a:t>Twee dagen voor de werkzaamheden bellen wij u als herinnering.</a:t>
            </a: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918B997-D575-534D-1D10-698709A454BE}"/>
              </a:ext>
            </a:extLst>
          </p:cNvPr>
          <p:cNvSpPr txBox="1"/>
          <p:nvPr/>
        </p:nvSpPr>
        <p:spPr>
          <a:xfrm>
            <a:off x="396065" y="316133"/>
            <a:ext cx="10960783" cy="13461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Werkzaamheden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in de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woningen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Afbeelding 7" descr="Afbeelding met muur, gebouw, overdekt, gips&#10;&#10;Door AI gegenereerde inhoud is mogelijk onjuist.">
            <a:extLst>
              <a:ext uri="{FF2B5EF4-FFF2-40B4-BE49-F238E27FC236}">
                <a16:creationId xmlns:a16="http://schemas.microsoft.com/office/drawing/2014/main" id="{316A8984-D114-771C-B307-52E51076B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t="5744" b="9770"/>
          <a:stretch>
            <a:fillRect/>
          </a:stretch>
        </p:blipFill>
        <p:spPr>
          <a:xfrm>
            <a:off x="9333387" y="1913516"/>
            <a:ext cx="2371830" cy="1517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C4D8C7E-8773-851E-7817-F138F938DE41}"/>
              </a:ext>
            </a:extLst>
          </p:cNvPr>
          <p:cNvSpPr txBox="1"/>
          <p:nvPr/>
        </p:nvSpPr>
        <p:spPr>
          <a:xfrm>
            <a:off x="903678" y="6409989"/>
            <a:ext cx="4265668" cy="245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29CDBFF-5EE0-1EAA-CBB0-22AD588CBCAB}"/>
              </a:ext>
            </a:extLst>
          </p:cNvPr>
          <p:cNvSpPr txBox="1"/>
          <p:nvPr/>
        </p:nvSpPr>
        <p:spPr>
          <a:xfrm>
            <a:off x="712221" y="6547839"/>
            <a:ext cx="5376120" cy="214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1AB795A-6777-A3F5-2D95-BDAE0DED3E70}"/>
              </a:ext>
            </a:extLst>
          </p:cNvPr>
          <p:cNvSpPr txBox="1"/>
          <p:nvPr/>
        </p:nvSpPr>
        <p:spPr>
          <a:xfrm>
            <a:off x="322175" y="6052553"/>
            <a:ext cx="4957478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>
                <a:solidFill>
                  <a:srgbClr val="00B050"/>
                </a:solidFill>
              </a:rPr>
              <a:t>De werkzaamheden duren ongeveer 6 weken (30 werkdagen).</a:t>
            </a:r>
          </a:p>
        </p:txBody>
      </p:sp>
      <p:pic>
        <p:nvPicPr>
          <p:cNvPr id="12" name="Afbeelding 11" descr="Afbeelding met tekst, schermopname, Rechthoek, lijn&#10;&#10;Door AI gegenereerde inhoud is mogelijk onjuist.">
            <a:extLst>
              <a:ext uri="{FF2B5EF4-FFF2-40B4-BE49-F238E27FC236}">
                <a16:creationId xmlns:a16="http://schemas.microsoft.com/office/drawing/2014/main" id="{3D8E0EC5-139B-FDD9-24B6-DF6D6B3A8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55" y="3491233"/>
            <a:ext cx="2475216" cy="1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52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FDBB7-FECC-17E7-94CD-749515E8D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E2AA5E7C-5D4B-227D-36D5-292D4C41ED15}"/>
              </a:ext>
            </a:extLst>
          </p:cNvPr>
          <p:cNvSpPr/>
          <p:nvPr/>
        </p:nvSpPr>
        <p:spPr>
          <a:xfrm flipH="1">
            <a:off x="-4280" y="-1472184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23F164-3AC8-9447-9B95-2B45D579E8C7}"/>
              </a:ext>
            </a:extLst>
          </p:cNvPr>
          <p:cNvSpPr txBox="1"/>
          <p:nvPr/>
        </p:nvSpPr>
        <p:spPr>
          <a:xfrm>
            <a:off x="396065" y="316133"/>
            <a:ext cx="11371392" cy="13461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Tijdens de werkzaamheden kunt u niet in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uw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woning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blijven</a:t>
            </a:r>
            <a:endParaRPr lang="en-US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95A9328-DDD1-3191-457E-4D0C70805C11}"/>
              </a:ext>
            </a:extLst>
          </p:cNvPr>
          <p:cNvSpPr txBox="1"/>
          <p:nvPr/>
        </p:nvSpPr>
        <p:spPr>
          <a:xfrm>
            <a:off x="394487" y="1822546"/>
            <a:ext cx="9637313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 dirty="0"/>
              <a:t>Tijdens de werkzaamheden moet uw woning leeg zijn</a:t>
            </a:r>
            <a:br>
              <a:rPr lang="nl-NL" b="1" dirty="0"/>
            </a:br>
            <a:br>
              <a:rPr lang="nl-NL" b="1" dirty="0"/>
            </a:br>
            <a:r>
              <a:rPr lang="nl-NL" b="1"/>
              <a:t>Wat betekent dit voor u?</a:t>
            </a:r>
            <a:endParaRPr lang="nl-NL" b="1" dirty="0"/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/>
              <a:t>U verblijft in een logeerwoning. U neemt alleen uw persoonlijke spullen mee.</a:t>
            </a:r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/>
              <a:t>Uw meubels en spullen worden ingepakt en tijdelijk opgeslagen.</a:t>
            </a:r>
            <a:endParaRPr lang="nl-NL" dirty="0"/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/>
              <a:t>Tijdens de werkzaamheden kunt u niet in uw woning komen.</a:t>
            </a:r>
          </a:p>
          <a:p>
            <a:pPr marL="171450" indent="-171450">
              <a:buFont typeface="Wingdings" panose="02070309020205020404" pitchFamily="49" charset="0"/>
              <a:buChar char="Ø"/>
            </a:pPr>
            <a:endParaRPr lang="nl-NL" dirty="0"/>
          </a:p>
          <a:p>
            <a:r>
              <a:rPr lang="nl-NL" b="1"/>
              <a:t>Wat mag u van ons verwachten?</a:t>
            </a:r>
            <a:br>
              <a:rPr lang="nl-NL" dirty="0"/>
            </a:br>
            <a:endParaRPr lang="nl-NL" b="1"/>
          </a:p>
          <a:p>
            <a:pPr marL="285750" indent="-285750">
              <a:buFont typeface="Wingdings"/>
              <a:buChar char="Ø"/>
            </a:pPr>
            <a:r>
              <a:rPr lang="nl-NL"/>
              <a:t>Wij pakken uw meubels en spullen in en slaan deze tijdelijk op.</a:t>
            </a:r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/>
              <a:t>De logeerwoning is in de buurt en is ingericht met meubels, tv en internet.</a:t>
            </a:r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/>
              <a:t>U wordt volledig ontzorgd.</a:t>
            </a:r>
            <a:endParaRPr lang="nl-NL" dirty="0"/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/>
              <a:t>Als u hulp wilt bij het in- en uitpakken, kan dat via Zo Rap Service.</a:t>
            </a:r>
          </a:p>
          <a:p>
            <a:endParaRPr lang="nl-NL" dirty="0">
              <a:highlight>
                <a:srgbClr val="FFFF00"/>
              </a:highlight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0C865C8-9921-28DF-F2A7-2A0CC5BA3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562" y="2291611"/>
            <a:ext cx="2425709" cy="215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24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5D123-FDB1-60AF-BEC1-12F1F86FF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344B601F-2522-5E3A-EBC5-5659E88F1C6D}"/>
              </a:ext>
            </a:extLst>
          </p:cNvPr>
          <p:cNvSpPr/>
          <p:nvPr/>
        </p:nvSpPr>
        <p:spPr>
          <a:xfrm flipH="1">
            <a:off x="-4280" y="-1472184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86CD3AB-266E-AF91-BF9C-1DA044308A24}"/>
              </a:ext>
            </a:extLst>
          </p:cNvPr>
          <p:cNvSpPr txBox="1"/>
          <p:nvPr/>
        </p:nvSpPr>
        <p:spPr>
          <a:xfrm>
            <a:off x="396065" y="316133"/>
            <a:ext cx="11371392" cy="13461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Werkzaamheden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 in de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algemene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ruimtes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AD42137-192F-C601-FF04-8B868B3FB870}"/>
              </a:ext>
            </a:extLst>
          </p:cNvPr>
          <p:cNvSpPr txBox="1"/>
          <p:nvPr/>
        </p:nvSpPr>
        <p:spPr>
          <a:xfrm>
            <a:off x="262242" y="1845521"/>
            <a:ext cx="7242053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/>
              <a:t>Wat gaan we doen? </a:t>
            </a:r>
            <a:endParaRPr lang="en-US"/>
          </a:p>
          <a:p>
            <a:pPr marL="285750" indent="-285750">
              <a:buFont typeface="Wingdings,Sans-Serif"/>
              <a:buChar char="Ø"/>
            </a:pPr>
            <a:r>
              <a:rPr lang="nl-NL"/>
              <a:t>Tijdens de werkzaamheden dekken wij de vloeren per verdieping af.</a:t>
            </a:r>
          </a:p>
          <a:p>
            <a:pPr marL="285750" indent="-285750">
              <a:buFont typeface="Wingdings,Sans-Serif"/>
              <a:buChar char="Ø"/>
            </a:pPr>
            <a:endParaRPr lang="nl-NL" dirty="0"/>
          </a:p>
          <a:p>
            <a:pPr marL="285750" indent="-285750">
              <a:buFont typeface="Wingdings,Sans-Serif"/>
              <a:buChar char="Ø"/>
            </a:pPr>
            <a:r>
              <a:rPr lang="nl-NL"/>
              <a:t>In de lift plaatsen wij tijdelijk houten platen ter bescherming.</a:t>
            </a:r>
          </a:p>
          <a:p>
            <a:pPr marL="285750" indent="-285750">
              <a:buFont typeface="Wingdings,Sans-Serif"/>
              <a:buChar char="Ø"/>
            </a:pPr>
            <a:endParaRPr lang="nl-NL" dirty="0"/>
          </a:p>
          <a:p>
            <a:pPr marL="285750" indent="-285750">
              <a:buFont typeface="Wingdings,Sans-Serif"/>
              <a:buChar char="Ø"/>
            </a:pPr>
            <a:r>
              <a:rPr lang="nl-NL"/>
              <a:t>In de bergingen plaatsen wij brandwerende deuren.</a:t>
            </a:r>
          </a:p>
          <a:p>
            <a:pPr marL="285750" indent="-285750">
              <a:buFont typeface="Wingdings,Sans-Serif"/>
              <a:buChar char="Ø"/>
            </a:pPr>
            <a:endParaRPr lang="nl-NL" dirty="0"/>
          </a:p>
          <a:p>
            <a:pPr marL="285750" indent="-285750">
              <a:buFont typeface="Wingdings,Sans-Serif"/>
              <a:buChar char="Ø"/>
            </a:pPr>
            <a:r>
              <a:rPr lang="nl-NL"/>
              <a:t>Aan de straatkant van De Salon brengen wij versterking aan.</a:t>
            </a:r>
          </a:p>
          <a:p>
            <a:endParaRPr lang="nl-NL" b="1" dirty="0"/>
          </a:p>
          <a:p>
            <a:r>
              <a:rPr lang="nl-NL" b="1"/>
              <a:t>Wat betekent dit voor u? </a:t>
            </a:r>
            <a:endParaRPr lang="en-US"/>
          </a:p>
          <a:p>
            <a:pPr marL="285750" indent="-285750">
              <a:buFont typeface="Wingdings,Sans-Serif"/>
              <a:buChar char="Ø"/>
            </a:pPr>
            <a:r>
              <a:rPr lang="nl-NL"/>
              <a:t>Tijdens de werkzaamheden kunt u De Salon tijdelijk niet gebruiken.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FD0644F-7ACE-A12A-085C-7324ECA33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054" y="2129363"/>
            <a:ext cx="3854414" cy="316777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1DDFAF3-D26D-A560-6201-310704F37051}"/>
              </a:ext>
            </a:extLst>
          </p:cNvPr>
          <p:cNvSpPr txBox="1"/>
          <p:nvPr/>
        </p:nvSpPr>
        <p:spPr>
          <a:xfrm>
            <a:off x="9117195" y="4127819"/>
            <a:ext cx="880704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/>
              <a:t>De Salon</a:t>
            </a:r>
          </a:p>
        </p:txBody>
      </p:sp>
    </p:spTree>
    <p:extLst>
      <p:ext uri="{BB962C8B-B14F-4D97-AF65-F5344CB8AC3E}">
        <p14:creationId xmlns:p14="http://schemas.microsoft.com/office/powerpoint/2010/main" val="3201696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A40A9-2A02-D21D-5C07-41E5E237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2C80B822-9A02-3986-B446-322F4CBA32ED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D9EA8FC8-C088-B4B3-3AC6-7AE6355D3B96}"/>
              </a:ext>
            </a:extLst>
          </p:cNvPr>
          <p:cNvSpPr/>
          <p:nvPr/>
        </p:nvSpPr>
        <p:spPr>
          <a:xfrm>
            <a:off x="7915481" y="1652814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FBBE4201-C9BB-8D13-26FC-10E025EF4291}"/>
              </a:ext>
            </a:extLst>
          </p:cNvPr>
          <p:cNvSpPr/>
          <p:nvPr/>
        </p:nvSpPr>
        <p:spPr>
          <a:xfrm flipH="1">
            <a:off x="-4280" y="-1472184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9D469A7-D3F3-2A53-517A-1757B202AF70}"/>
              </a:ext>
            </a:extLst>
          </p:cNvPr>
          <p:cNvSpPr txBox="1"/>
          <p:nvPr/>
        </p:nvSpPr>
        <p:spPr>
          <a:xfrm>
            <a:off x="247008" y="1665568"/>
            <a:ext cx="8225599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/>
              <a:t>Huisbezoeken</a:t>
            </a:r>
            <a:endParaRPr lang="nl-NL" b="1" dirty="0"/>
          </a:p>
          <a:p>
            <a:pPr marL="285750" indent="-285750">
              <a:buFont typeface="Wingdings"/>
              <a:buChar char="Ø"/>
            </a:pPr>
            <a:r>
              <a:rPr lang="nl-NL"/>
              <a:t>Vanaf 1 juni starten de huisbezoeken en technische opnames.</a:t>
            </a:r>
            <a:endParaRPr lang="nl-NL" dirty="0"/>
          </a:p>
          <a:p>
            <a:pPr marL="285750" indent="-285750">
              <a:buFont typeface="Wingdings"/>
              <a:buChar char="Ø"/>
            </a:pPr>
            <a:endParaRPr lang="nl-NL" dirty="0"/>
          </a:p>
          <a:p>
            <a:pPr marL="285750" indent="-285750">
              <a:buFont typeface="Wingdings"/>
              <a:buChar char="Ø"/>
            </a:pPr>
            <a:r>
              <a:rPr lang="nl-NL" b="1"/>
              <a:t>Werkzaamheden buiten</a:t>
            </a:r>
            <a:endParaRPr lang="nl-NL" b="1" dirty="0"/>
          </a:p>
          <a:p>
            <a:pPr marL="285750" indent="-285750">
              <a:buFont typeface="Wingdings"/>
              <a:buChar char="Ø"/>
            </a:pPr>
            <a:r>
              <a:rPr lang="nl-NL"/>
              <a:t>Vanaf 20 juli bouwen we de steiger op.</a:t>
            </a:r>
            <a:endParaRPr lang="nl-NL">
              <a:highlight>
                <a:srgbClr val="FFFF00"/>
              </a:highlight>
            </a:endParaRPr>
          </a:p>
          <a:p>
            <a:pPr marL="285750" indent="-285750">
              <a:buFont typeface="Wingdings"/>
              <a:buChar char="Ø"/>
            </a:pPr>
            <a:r>
              <a:rPr lang="nl-NL"/>
              <a:t>Vanaf ​10 augustus beginnen we met het slopen van de gevels (buitenmuren)</a:t>
            </a:r>
            <a:endParaRPr lang="nl-NL">
              <a:highlight>
                <a:srgbClr val="FFFF00"/>
              </a:highlight>
            </a:endParaRPr>
          </a:p>
          <a:p>
            <a:pPr marL="285750" indent="-285750">
              <a:buFont typeface="Wingdings"/>
              <a:buChar char="Ø"/>
            </a:pPr>
            <a:r>
              <a:rPr lang="nl-NL"/>
              <a:t>Vanaf 17 augustus starten de herstelwerkzaamheden.</a:t>
            </a:r>
            <a:endParaRPr lang="nl-NL" dirty="0"/>
          </a:p>
          <a:p>
            <a:pPr marL="285750" indent="-285750">
              <a:buFont typeface="Wingdings"/>
              <a:buChar char="Ø"/>
            </a:pPr>
            <a:r>
              <a:rPr lang="nl-NL"/>
              <a:t>Vanaf 31 augustus plaatsen we de nieuwe lichtgewicht gevel.</a:t>
            </a:r>
            <a:endParaRPr lang="nl-NL" dirty="0"/>
          </a:p>
          <a:p>
            <a:pPr marL="285750" indent="-285750">
              <a:buFont typeface="Wingdings"/>
              <a:buChar char="Ø"/>
            </a:pPr>
            <a:endParaRPr lang="nl-NL" dirty="0"/>
          </a:p>
          <a:p>
            <a:pPr marL="285750" indent="-285750">
              <a:buFont typeface="Wingdings"/>
              <a:buChar char="Ø"/>
            </a:pPr>
            <a:r>
              <a:rPr lang="nl-NL" b="1"/>
              <a:t>Werkzaamheden binnen</a:t>
            </a:r>
            <a:endParaRPr lang="nl-NL" b="1" dirty="0"/>
          </a:p>
          <a:p>
            <a:pPr marL="285750" indent="-285750">
              <a:buFont typeface="Wingdings"/>
              <a:buChar char="Ø"/>
            </a:pPr>
            <a:r>
              <a:rPr lang="nl-NL"/>
              <a:t>Vanaf 17 augustus starten de werkzaamheden in de woningen. </a:t>
            </a:r>
            <a:br>
              <a:rPr lang="nl-NL" dirty="0"/>
            </a:br>
            <a:r>
              <a:rPr lang="nl-NL"/>
              <a:t>We werken van de bovenste verdieping naar beneden. </a:t>
            </a:r>
            <a:endParaRPr lang="nl-NL" dirty="0"/>
          </a:p>
          <a:p>
            <a:pPr marL="285750" indent="-285750">
              <a:buFont typeface="Wingdings"/>
              <a:buChar char="Ø"/>
            </a:pPr>
            <a:endParaRPr lang="nl-NL" dirty="0"/>
          </a:p>
          <a:p>
            <a:pPr marL="285750" indent="-285750">
              <a:buFont typeface="Wingdings"/>
              <a:buChar char="Ø"/>
            </a:pPr>
            <a:r>
              <a:rPr lang="nl-NL" b="1"/>
              <a:t>Oplevering</a:t>
            </a:r>
            <a:endParaRPr lang="nl-NL"/>
          </a:p>
          <a:p>
            <a:pPr marL="285750" indent="-285750">
              <a:buFont typeface="Wingdings"/>
              <a:buChar char="Ø"/>
            </a:pPr>
            <a:r>
              <a:rPr lang="nl-NL"/>
              <a:t>Eind december 2026 zijn de werkzaamheden klaar!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CFE52F2-C73E-0DE7-4099-402AAD301A97}"/>
              </a:ext>
            </a:extLst>
          </p:cNvPr>
          <p:cNvSpPr txBox="1"/>
          <p:nvPr/>
        </p:nvSpPr>
        <p:spPr>
          <a:xfrm>
            <a:off x="396065" y="316133"/>
            <a:ext cx="5869443" cy="13461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Planning van de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werkzaamheden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4595513C-FE1D-F668-980E-CE5012244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045" y="1833911"/>
            <a:ext cx="3278817" cy="391255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DA29F49-C7DF-0B88-B309-DD2987D883D7}"/>
              </a:ext>
            </a:extLst>
          </p:cNvPr>
          <p:cNvSpPr txBox="1"/>
          <p:nvPr/>
        </p:nvSpPr>
        <p:spPr>
          <a:xfrm>
            <a:off x="246336" y="5912200"/>
            <a:ext cx="9143999" cy="73866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b="1">
                <a:solidFill>
                  <a:srgbClr val="00B050"/>
                </a:solidFill>
              </a:rPr>
              <a:t>Belangrijk om te weten</a:t>
            </a:r>
          </a:p>
          <a:p>
            <a:r>
              <a:rPr lang="nl-NL" sz="1400">
                <a:solidFill>
                  <a:srgbClr val="00B050"/>
                </a:solidFill>
              </a:rPr>
              <a:t>Dit is een voorlopige planning. De planning kan nog veranderen. </a:t>
            </a:r>
            <a:br>
              <a:rPr lang="nl-NL" sz="1400" dirty="0">
                <a:solidFill>
                  <a:srgbClr val="00B050"/>
                </a:solidFill>
              </a:rPr>
            </a:br>
            <a:r>
              <a:rPr lang="nl-NL" sz="1400">
                <a:solidFill>
                  <a:srgbClr val="00B050"/>
                </a:solidFill>
              </a:rPr>
              <a:t>Bij regen, vorst of harde wind kunnen wij niet aan de gevel werken. Hierdoor kunnen de werkzaamheden langer duren.</a:t>
            </a:r>
            <a:endParaRPr lang="nl-NL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35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CBD56-8CA2-1982-9E25-949B49C46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A163278D-7745-E4FB-06B3-2483FA633DDD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86F230F5-1B25-A524-765F-827E0BB3831C}"/>
              </a:ext>
            </a:extLst>
          </p:cNvPr>
          <p:cNvSpPr/>
          <p:nvPr/>
        </p:nvSpPr>
        <p:spPr>
          <a:xfrm>
            <a:off x="7915481" y="1662269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7E46F0F3-85C8-6C92-C666-CD5A5ABFD9B8}"/>
              </a:ext>
            </a:extLst>
          </p:cNvPr>
          <p:cNvSpPr/>
          <p:nvPr/>
        </p:nvSpPr>
        <p:spPr>
          <a:xfrm flipH="1">
            <a:off x="-4280" y="-1472183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71A7A8F-DC24-E56E-F49A-A6A95C800282}"/>
              </a:ext>
            </a:extLst>
          </p:cNvPr>
          <p:cNvSpPr txBox="1"/>
          <p:nvPr/>
        </p:nvSpPr>
        <p:spPr>
          <a:xfrm>
            <a:off x="378008" y="1858668"/>
            <a:ext cx="5122009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/>
              <a:t>Wat gaat er buiten gebeuren?</a:t>
            </a:r>
            <a:endParaRPr lang="nl-NL" b="1" dirty="0"/>
          </a:p>
          <a:p>
            <a:pPr marL="285750" indent="-285750">
              <a:buFont typeface="Wingdings"/>
              <a:buChar char="Ø"/>
            </a:pPr>
            <a:r>
              <a:rPr lang="nl-NL"/>
              <a:t>We maken zoveel mogelijk gebruik van de bouwplaats op het Pietersplein. </a:t>
            </a:r>
          </a:p>
          <a:p>
            <a:pPr marL="285750" indent="-285750">
              <a:buFont typeface="Wingdings"/>
              <a:buChar char="Ø"/>
            </a:pPr>
            <a:r>
              <a:rPr lang="nl-NL"/>
              <a:t>Tijdens het gebruik van de hijskraan sluiten we de straat tijdelijk af.</a:t>
            </a:r>
          </a:p>
          <a:p>
            <a:pPr marL="285750" indent="-285750">
              <a:buFont typeface="Wingdings"/>
              <a:buChar char="Ø"/>
            </a:pPr>
            <a:r>
              <a:rPr lang="nl-NL"/>
              <a:t>Naast het gebouw richten we een kleine bouwplaats in.</a:t>
            </a:r>
          </a:p>
          <a:p>
            <a:pPr marL="285750" indent="-285750">
              <a:buFont typeface="Wingdings"/>
              <a:buChar char="Ø"/>
            </a:pPr>
            <a:r>
              <a:rPr lang="nl-NL"/>
              <a:t>Voor de toegang naar de school plaatsen we een overkapping.</a:t>
            </a:r>
          </a:p>
          <a:p>
            <a:pPr marL="285750" indent="-285750">
              <a:buFont typeface="Wingdings"/>
              <a:buChar char="Ø"/>
            </a:pPr>
            <a:r>
              <a:rPr lang="nl-NL"/>
              <a:t>De rijrichting van de Workumstraat wordt tijdelijk aangepast.</a:t>
            </a:r>
          </a:p>
          <a:p>
            <a:pPr marL="285750" indent="-285750">
              <a:buFont typeface="Wingdings"/>
              <a:buChar char="Ø"/>
            </a:pPr>
            <a:r>
              <a:rPr lang="nl-NL"/>
              <a:t>Het fietspad voor het gebouw wordt tijdelijk afgesloten.</a:t>
            </a:r>
          </a:p>
          <a:p>
            <a:pPr marL="285750" indent="-285750">
              <a:buFont typeface="Wingdings"/>
              <a:buChar char="Ø"/>
            </a:pPr>
            <a:r>
              <a:rPr lang="nl-NL"/>
              <a:t>Aan de steigers plaatsen we 2 bouwliften. </a:t>
            </a:r>
          </a:p>
          <a:p>
            <a:pPr marL="171450" indent="-171450">
              <a:buFont typeface="Wingdings" panose="02070309020205020404" pitchFamily="49" charset="0"/>
              <a:buChar char="Ø"/>
            </a:pPr>
            <a:endParaRPr lang="nl-NL" sz="1200"/>
          </a:p>
          <a:p>
            <a:endParaRPr lang="nl-NL" sz="1200">
              <a:highlight>
                <a:srgbClr val="FFFF00"/>
              </a:highlight>
            </a:endParaRPr>
          </a:p>
          <a:p>
            <a:endParaRPr lang="nl-NL" sz="1200"/>
          </a:p>
          <a:p>
            <a:pPr marL="171450" indent="-171450">
              <a:buFont typeface="Wingdings" panose="02070309020205020404" pitchFamily="49" charset="0"/>
              <a:buChar char="Ø"/>
            </a:pPr>
            <a:endParaRPr lang="nl-NL" sz="1200" b="1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3FD549E-6FE6-A2A0-FC61-BA6A27D9BFE0}"/>
              </a:ext>
            </a:extLst>
          </p:cNvPr>
          <p:cNvSpPr txBox="1"/>
          <p:nvPr/>
        </p:nvSpPr>
        <p:spPr>
          <a:xfrm>
            <a:off x="396065" y="316133"/>
            <a:ext cx="5103614" cy="13461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Inrichting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 van de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bouwplaats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DB90ECE-D494-FC36-9CE2-1CA168579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135" y="3516783"/>
            <a:ext cx="3847696" cy="297897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D2A958C-685B-4830-0325-5E710985F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540" y="1860296"/>
            <a:ext cx="3676387" cy="261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94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24902-304C-794C-B302-082287AD6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19A52B9-15ED-A34B-C03E-D1B2EED12A91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E66ED8DD-E0B6-5B5E-464D-6D20F8D46909}"/>
              </a:ext>
            </a:extLst>
          </p:cNvPr>
          <p:cNvSpPr/>
          <p:nvPr/>
        </p:nvSpPr>
        <p:spPr>
          <a:xfrm>
            <a:off x="7915481" y="1668131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36F6B57E-279F-D799-C03A-C434E95E4449}"/>
              </a:ext>
            </a:extLst>
          </p:cNvPr>
          <p:cNvSpPr/>
          <p:nvPr/>
        </p:nvSpPr>
        <p:spPr>
          <a:xfrm flipH="1">
            <a:off x="-4280" y="-1421624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28484D6-B28D-8876-175E-F730615628CB}"/>
              </a:ext>
            </a:extLst>
          </p:cNvPr>
          <p:cNvSpPr txBox="1"/>
          <p:nvPr/>
        </p:nvSpPr>
        <p:spPr>
          <a:xfrm>
            <a:off x="397433" y="1858227"/>
            <a:ext cx="9819861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/>
              <a:t>Heeft u nog vragen? </a:t>
            </a:r>
            <a:endParaRPr lang="nl-NL"/>
          </a:p>
          <a:p>
            <a:br>
              <a:rPr lang="nl-NL" dirty="0"/>
            </a:br>
            <a:r>
              <a:rPr lang="nl-NL" b="1"/>
              <a:t>Wij helpen u graag verder</a:t>
            </a:r>
          </a:p>
          <a:p>
            <a:endParaRPr lang="nl-NL" dirty="0"/>
          </a:p>
          <a:p>
            <a:pPr marL="285750" indent="-285750">
              <a:buFont typeface="Wingdings"/>
              <a:buChar char="ü"/>
            </a:pPr>
            <a:r>
              <a:rPr lang="nl-NL"/>
              <a:t>U kunt nu algemene vragen stellen in de groep. Dit kan uiterlijk tot 16.00 uur.</a:t>
            </a:r>
            <a:endParaRPr lang="nl-NL" dirty="0"/>
          </a:p>
          <a:p>
            <a:pPr marL="285750" indent="-285750">
              <a:buFont typeface="Wingdings"/>
              <a:buChar char="ü"/>
            </a:pPr>
            <a:endParaRPr lang="nl-NL" dirty="0"/>
          </a:p>
          <a:p>
            <a:pPr marL="285750" indent="-285750">
              <a:buFont typeface="Wingdings"/>
              <a:buChar char="ü"/>
            </a:pPr>
            <a:r>
              <a:rPr lang="nl-NL"/>
              <a:t>Wilt u liever persoonlijk met één van onze collega's spreken? Dat kan via de bewonerstelefoon of per e-mail.</a:t>
            </a:r>
            <a:endParaRPr lang="nl-NL" dirty="0"/>
          </a:p>
          <a:p>
            <a:pPr marL="285750" indent="-285750">
              <a:buFont typeface="Wingdings"/>
              <a:buChar char="ü"/>
            </a:pPr>
            <a:endParaRPr lang="nl-NL" dirty="0"/>
          </a:p>
          <a:p>
            <a:pPr marL="285750" indent="-285750">
              <a:buFont typeface="Wingdings"/>
              <a:buChar char="ü"/>
            </a:pPr>
            <a:r>
              <a:rPr lang="nl-NL"/>
              <a:t>Heeft u nog geen afspraak voor een huisbezoek? Dan belt Cleo u via de bewonerstelefoon. </a:t>
            </a:r>
            <a:br>
              <a:rPr lang="nl-NL" dirty="0"/>
            </a:br>
            <a:r>
              <a:rPr lang="nl-NL"/>
              <a:t>U ziet dan het telefoonnummer 06 - 10 58 38 45 op uw telefoon.</a:t>
            </a:r>
            <a:endParaRPr lang="nl-NL" dirty="0"/>
          </a:p>
          <a:p>
            <a:pPr algn="ctr"/>
            <a:endParaRPr lang="nl-NL" b="1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49AEC78-27D9-73E0-9917-F43E68B8A81A}"/>
              </a:ext>
            </a:extLst>
          </p:cNvPr>
          <p:cNvSpPr txBox="1"/>
          <p:nvPr/>
        </p:nvSpPr>
        <p:spPr>
          <a:xfrm>
            <a:off x="396065" y="316133"/>
            <a:ext cx="11061367" cy="13461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Bedankt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voor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uw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aandacht</a:t>
            </a:r>
            <a:endParaRPr lang="en-US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Afbeelding 6" descr="Afbeelding met Lettertype, Graphics, schermopname, logo&#10;&#10;Door AI gegenereerde inhoud is mogelijk onjuist.">
            <a:extLst>
              <a:ext uri="{FF2B5EF4-FFF2-40B4-BE49-F238E27FC236}">
                <a16:creationId xmlns:a16="http://schemas.microsoft.com/office/drawing/2014/main" id="{301AEE16-4B4D-FDAC-1A32-626A73511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65" y="5653445"/>
            <a:ext cx="3139145" cy="1434162"/>
          </a:xfrm>
          <a:prstGeom prst="rect">
            <a:avLst/>
          </a:prstGeom>
        </p:spPr>
      </p:pic>
      <p:pic>
        <p:nvPicPr>
          <p:cNvPr id="10" name="Afbeelding 9" descr="Afbeelding met schermopname, Graphics, grafische vormgeving, symbool&#10;&#10;Door AI gegenereerde inhoud is mogelijk onjuist.">
            <a:extLst>
              <a:ext uri="{FF2B5EF4-FFF2-40B4-BE49-F238E27FC236}">
                <a16:creationId xmlns:a16="http://schemas.microsoft.com/office/drawing/2014/main" id="{9A023C8B-2EE8-0BF9-E11F-5E66205DF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167" y="6207835"/>
            <a:ext cx="2342041" cy="3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40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9E796-92CA-7E35-ECC0-94CD13733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C74C1152-F25F-DF1A-A809-FA331968D338}"/>
              </a:ext>
            </a:extLst>
          </p:cNvPr>
          <p:cNvSpPr/>
          <p:nvPr/>
        </p:nvSpPr>
        <p:spPr>
          <a:xfrm flipH="1">
            <a:off x="-4280" y="-1472183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96B01AB-37B1-71D8-0085-45FC8AA451D7}"/>
              </a:ext>
            </a:extLst>
          </p:cNvPr>
          <p:cNvSpPr txBox="1"/>
          <p:nvPr/>
        </p:nvSpPr>
        <p:spPr>
          <a:xfrm>
            <a:off x="396065" y="316133"/>
            <a:ext cx="4276519" cy="13461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</a:rPr>
              <a:t>Agenda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24A136C-C1CD-213F-FAA4-E152A07C55F3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CB611F8C-27D6-6491-828C-B63F89C4352E}"/>
              </a:ext>
            </a:extLst>
          </p:cNvPr>
          <p:cNvSpPr/>
          <p:nvPr/>
        </p:nvSpPr>
        <p:spPr>
          <a:xfrm>
            <a:off x="7915481" y="1662270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45E19A3-7D15-EBDA-4853-65C91E431030}"/>
              </a:ext>
            </a:extLst>
          </p:cNvPr>
          <p:cNvSpPr txBox="1"/>
          <p:nvPr/>
        </p:nvSpPr>
        <p:spPr>
          <a:xfrm>
            <a:off x="394778" y="1991329"/>
            <a:ext cx="10547484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nl-NL">
                <a:solidFill>
                  <a:srgbClr val="242424"/>
                </a:solidFill>
                <a:latin typeface="Segoe UI"/>
                <a:cs typeface="Segoe UI"/>
              </a:rPr>
              <a:t> Kennismaking met het team</a:t>
            </a:r>
            <a:endParaRPr lang="nl-NL"/>
          </a:p>
          <a:p>
            <a:pPr marL="285750" indent="-285750">
              <a:buFont typeface="Wingdings"/>
              <a:buChar char="ü"/>
            </a:pPr>
            <a:r>
              <a:rPr lang="nl-NL">
                <a:solidFill>
                  <a:srgbClr val="242424"/>
                </a:solidFill>
                <a:latin typeface="Segoe UI"/>
                <a:cs typeface="Segoe UI"/>
              </a:rPr>
              <a:t> Uitleg over de buitenwerkzaamheden en de te verwachten overlast</a:t>
            </a:r>
          </a:p>
          <a:p>
            <a:pPr marL="285750" indent="-285750">
              <a:buFont typeface="Wingdings"/>
              <a:buChar char="ü"/>
            </a:pPr>
            <a:r>
              <a:rPr lang="nl-NL">
                <a:solidFill>
                  <a:srgbClr val="242424"/>
                </a:solidFill>
                <a:latin typeface="Segoe UI"/>
                <a:cs typeface="Segoe UI"/>
              </a:rPr>
              <a:t> Uitleg over de werkzaamheden in de woningen en algemene ruimtes en de te verwachten overlast</a:t>
            </a:r>
            <a:endParaRPr lang="nl-NL">
              <a:solidFill>
                <a:srgbClr val="000000"/>
              </a:solidFill>
              <a:latin typeface="Aptos" panose="02110004020202020204"/>
              <a:cs typeface="Segoe UI"/>
            </a:endParaRPr>
          </a:p>
          <a:p>
            <a:pPr marL="285750" indent="-285750">
              <a:buFont typeface="Wingdings"/>
              <a:buChar char="ü"/>
            </a:pPr>
            <a:r>
              <a:rPr lang="nl-NL">
                <a:solidFill>
                  <a:srgbClr val="242424"/>
                </a:solidFill>
                <a:latin typeface="Segoe UI"/>
                <a:cs typeface="Segoe UI"/>
              </a:rPr>
              <a:t> Toelichting op de planning van de werkzaamheden</a:t>
            </a:r>
            <a:endParaRPr lang="nl-NL"/>
          </a:p>
          <a:p>
            <a:pPr marL="285750" indent="-285750">
              <a:buFont typeface="Wingdings"/>
              <a:buChar char="ü"/>
            </a:pPr>
            <a:r>
              <a:rPr lang="nl-NL">
                <a:solidFill>
                  <a:srgbClr val="242424"/>
                </a:solidFill>
                <a:latin typeface="Segoe UI"/>
                <a:cs typeface="Segoe UI"/>
              </a:rPr>
              <a:t> Informatie over de bouwplaats</a:t>
            </a:r>
          </a:p>
          <a:p>
            <a:pPr marL="285750" indent="-285750">
              <a:buFont typeface="Wingdings"/>
              <a:buChar char="ü"/>
            </a:pPr>
            <a:r>
              <a:rPr lang="nl-NL">
                <a:solidFill>
                  <a:srgbClr val="242424"/>
                </a:solidFill>
                <a:latin typeface="Segoe UI"/>
                <a:cs typeface="Segoe UI"/>
              </a:rPr>
              <a:t> Samen plannen we een afspraak in voor het sociaal en technisch huisbezoek</a:t>
            </a:r>
            <a:endParaRPr lang="nl-NL"/>
          </a:p>
          <a:p>
            <a:endParaRPr lang="en-US" dirty="0"/>
          </a:p>
          <a:p>
            <a:endParaRPr lang="en-US" dirty="0">
              <a:solidFill>
                <a:srgbClr val="000000"/>
              </a:solidFill>
              <a:latin typeface="Aptos" panose="02110004020202020204"/>
              <a:cs typeface="Segoe UI"/>
            </a:endParaRPr>
          </a:p>
          <a:p>
            <a:endParaRPr lang="en-US" dirty="0">
              <a:solidFill>
                <a:srgbClr val="000000"/>
              </a:solidFill>
              <a:latin typeface="Aptos" panose="02110004020202020204"/>
              <a:cs typeface="Segoe UI"/>
            </a:endParaRPr>
          </a:p>
          <a:p>
            <a:endParaRPr lang="nl-NL" dirty="0">
              <a:solidFill>
                <a:srgbClr val="242424"/>
              </a:solidFill>
              <a:latin typeface="Segoe UI"/>
              <a:cs typeface="Segoe UI"/>
            </a:endParaRPr>
          </a:p>
          <a:p>
            <a:br>
              <a:rPr lang="nl-NL" dirty="0">
                <a:latin typeface="Segoe UI"/>
                <a:cs typeface="Segoe UI"/>
              </a:rPr>
            </a:br>
            <a:endParaRPr lang="nl-NL">
              <a:solidFill>
                <a:srgbClr val="242424"/>
              </a:solidFill>
              <a:latin typeface="Segoe UI"/>
              <a:cs typeface="Segoe UI"/>
            </a:endParaRPr>
          </a:p>
          <a:p>
            <a:endParaRPr lang="nl-NL" sz="1200" b="1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DF5D375-0D94-37D7-1E47-E68DCEA887FC}"/>
              </a:ext>
            </a:extLst>
          </p:cNvPr>
          <p:cNvSpPr txBox="1"/>
          <p:nvPr/>
        </p:nvSpPr>
        <p:spPr>
          <a:xfrm>
            <a:off x="1110452" y="4212059"/>
            <a:ext cx="8906592" cy="712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4E84101-8EE4-D633-C226-6FBDFF44DEBF}"/>
              </a:ext>
            </a:extLst>
          </p:cNvPr>
          <p:cNvSpPr txBox="1"/>
          <p:nvPr/>
        </p:nvSpPr>
        <p:spPr>
          <a:xfrm>
            <a:off x="396998" y="4277065"/>
            <a:ext cx="9955777" cy="650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Wij vragen u om uw vragen pas na de presentatie te stellen. </a:t>
            </a:r>
            <a:br>
              <a:rPr lang="nl-NL" dirty="0"/>
            </a:br>
            <a:r>
              <a:rPr lang="nl-NL"/>
              <a:t>Dan is er genoeg tijd voor algemene vragen die ook voor andere bewoners belangrijk zijn.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FF0171E-A93A-7838-AF15-94D09D16A9A8}"/>
              </a:ext>
            </a:extLst>
          </p:cNvPr>
          <p:cNvSpPr txBox="1"/>
          <p:nvPr/>
        </p:nvSpPr>
        <p:spPr>
          <a:xfrm>
            <a:off x="393386" y="5180834"/>
            <a:ext cx="995577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Persoonlijke vragen bespreken wij graag later met u tijdens het sociaal en technisch huisbezoek​.</a:t>
            </a:r>
          </a:p>
        </p:txBody>
      </p:sp>
    </p:spTree>
    <p:extLst>
      <p:ext uri="{BB962C8B-B14F-4D97-AF65-F5344CB8AC3E}">
        <p14:creationId xmlns:p14="http://schemas.microsoft.com/office/powerpoint/2010/main" val="1890247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24D20F91-1600-7046-153F-4D28EE45F69B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D6E7A6C1-5744-1003-8765-2C726BAEDDCF}"/>
              </a:ext>
            </a:extLst>
          </p:cNvPr>
          <p:cNvSpPr/>
          <p:nvPr/>
        </p:nvSpPr>
        <p:spPr>
          <a:xfrm>
            <a:off x="7915481" y="1662270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B6F452CA-EF89-F91C-E055-8E4F24971BD2}"/>
              </a:ext>
            </a:extLst>
          </p:cNvPr>
          <p:cNvSpPr/>
          <p:nvPr/>
        </p:nvSpPr>
        <p:spPr>
          <a:xfrm flipH="1">
            <a:off x="-4280" y="-1472183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82E73FD-C993-4740-435B-89F7610E06A5}"/>
              </a:ext>
            </a:extLst>
          </p:cNvPr>
          <p:cNvSpPr txBox="1"/>
          <p:nvPr/>
        </p:nvSpPr>
        <p:spPr>
          <a:xfrm>
            <a:off x="1030381" y="2002163"/>
            <a:ext cx="4034532" cy="41703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600" b="1"/>
              <a:t>Uitvoeringsteam Hemubo</a:t>
            </a:r>
          </a:p>
          <a:p>
            <a:endParaRPr lang="nl-NL" sz="1200" b="1"/>
          </a:p>
          <a:p>
            <a:r>
              <a:rPr lang="nl-NL" b="1"/>
              <a:t>Uitvoerder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400" b="1"/>
              <a:t>Jan Steggerda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400" b="1"/>
              <a:t>Fred de Jong</a:t>
            </a:r>
          </a:p>
          <a:p>
            <a:endParaRPr lang="nl-NL" sz="1200" b="1"/>
          </a:p>
          <a:p>
            <a:endParaRPr lang="nl-NL" sz="1200" b="1"/>
          </a:p>
          <a:p>
            <a:r>
              <a:rPr lang="nl-NL" b="1"/>
              <a:t>Bewonerscoördinator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400" b="1"/>
              <a:t>Cleo Schadde van Dooren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400" b="1"/>
              <a:t>Lennart Snaak </a:t>
            </a:r>
          </a:p>
          <a:p>
            <a:endParaRPr lang="nl-NL" sz="1200" b="1"/>
          </a:p>
          <a:p>
            <a:endParaRPr lang="nl-NL" sz="1200" b="1"/>
          </a:p>
          <a:p>
            <a:r>
              <a:rPr lang="nl-NL" b="1"/>
              <a:t>Werkvoorbereider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400" b="1"/>
              <a:t>Nick Shiri</a:t>
            </a:r>
          </a:p>
          <a:p>
            <a:endParaRPr lang="nl-NL" sz="1200" b="1"/>
          </a:p>
          <a:p>
            <a:endParaRPr lang="nl-NL" sz="1200" b="1"/>
          </a:p>
          <a:p>
            <a:r>
              <a:rPr lang="nl-NL" b="1"/>
              <a:t>Projectcoördinator 		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400" b="1"/>
              <a:t>Tjaco van Loo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F77227B-9A3C-8DB2-B650-16794D35C913}"/>
              </a:ext>
            </a:extLst>
          </p:cNvPr>
          <p:cNvSpPr txBox="1"/>
          <p:nvPr/>
        </p:nvSpPr>
        <p:spPr>
          <a:xfrm>
            <a:off x="7256993" y="2002163"/>
            <a:ext cx="3882958" cy="37394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500" b="1"/>
              <a:t>Uitvoeringsteam Portaal</a:t>
            </a:r>
          </a:p>
          <a:p>
            <a:endParaRPr lang="nl-NL" sz="1200" b="1"/>
          </a:p>
          <a:p>
            <a:r>
              <a:rPr lang="nl-NL" b="1"/>
              <a:t>Senior Projectmanager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400" b="1"/>
              <a:t>Sanaa Wasfi</a:t>
            </a:r>
          </a:p>
          <a:p>
            <a:endParaRPr lang="nl-NL" sz="1200" b="1"/>
          </a:p>
          <a:p>
            <a:endParaRPr lang="nl-NL" sz="1200" b="1"/>
          </a:p>
          <a:p>
            <a:r>
              <a:rPr lang="nl-NL" b="1"/>
              <a:t>Technisch Projectcoördinator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400" b="1"/>
              <a:t>Sohrab Yaqin</a:t>
            </a:r>
          </a:p>
          <a:p>
            <a:endParaRPr lang="nl-NL" sz="1200" b="1"/>
          </a:p>
          <a:p>
            <a:endParaRPr lang="nl-NL" sz="1200" b="1"/>
          </a:p>
          <a:p>
            <a:r>
              <a:rPr lang="nl-NL" b="1"/>
              <a:t>Sociaal Projectleider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400" b="1"/>
              <a:t>Dorothy Kosman </a:t>
            </a:r>
          </a:p>
          <a:p>
            <a:endParaRPr lang="nl-NL" sz="1200" b="1"/>
          </a:p>
          <a:p>
            <a:endParaRPr lang="nl-NL" sz="1200" b="1"/>
          </a:p>
          <a:p>
            <a:r>
              <a:rPr lang="nl-NL" b="1"/>
              <a:t>Bewonersbegeleider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400" b="1"/>
              <a:t>Yvonne van der Linde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64EDD9F-206C-1E3D-5D82-1ED0DF6A5658}"/>
              </a:ext>
            </a:extLst>
          </p:cNvPr>
          <p:cNvSpPr txBox="1"/>
          <p:nvPr/>
        </p:nvSpPr>
        <p:spPr>
          <a:xfrm>
            <a:off x="396065" y="316133"/>
            <a:ext cx="10288277" cy="13461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Wij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stellen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uitvoeringsteams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graag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aan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u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voor</a:t>
            </a:r>
          </a:p>
        </p:txBody>
      </p:sp>
    </p:spTree>
    <p:extLst>
      <p:ext uri="{BB962C8B-B14F-4D97-AF65-F5344CB8AC3E}">
        <p14:creationId xmlns:p14="http://schemas.microsoft.com/office/powerpoint/2010/main" val="521053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3EC1C-A0F5-7784-3702-F48BFE4AD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kleding, gebouw, persoon, helm&#10;&#10;Door AI gegenereerde inhoud is mogelijk onjuist.">
            <a:extLst>
              <a:ext uri="{FF2B5EF4-FFF2-40B4-BE49-F238E27FC236}">
                <a16:creationId xmlns:a16="http://schemas.microsoft.com/office/drawing/2014/main" id="{C78D18D6-0470-90F1-C453-20E8AC2D4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13" b="30690"/>
          <a:stretch>
            <a:fillRect/>
          </a:stretch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C10EF53-169B-7CCB-9F62-A353DDA0A25F}"/>
              </a:ext>
            </a:extLst>
          </p:cNvPr>
          <p:cNvSpPr txBox="1"/>
          <p:nvPr/>
        </p:nvSpPr>
        <p:spPr>
          <a:xfrm>
            <a:off x="707" y="2137757"/>
            <a:ext cx="4264961" cy="25799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 dirty="0">
                <a:latin typeface="+mj-lt"/>
                <a:ea typeface="+mj-ea"/>
                <a:cs typeface="+mj-cs"/>
              </a:rPr>
              <a:t>Wat </a:t>
            </a:r>
            <a:r>
              <a:rPr lang="en-US" sz="2600" b="1" kern="1200" dirty="0" err="1">
                <a:latin typeface="+mj-lt"/>
                <a:ea typeface="+mj-ea"/>
                <a:cs typeface="+mj-cs"/>
              </a:rPr>
              <a:t>gaan</a:t>
            </a:r>
            <a:r>
              <a:rPr lang="en-US" sz="2600" b="1" kern="1200" dirty="0">
                <a:latin typeface="+mj-lt"/>
                <a:ea typeface="+mj-ea"/>
                <a:cs typeface="+mj-cs"/>
              </a:rPr>
              <a:t> we </a:t>
            </a:r>
            <a:r>
              <a:rPr lang="en-US" sz="2600" b="1" kern="1200" dirty="0" err="1">
                <a:latin typeface="+mj-lt"/>
                <a:ea typeface="+mj-ea"/>
                <a:cs typeface="+mj-cs"/>
              </a:rPr>
              <a:t>doen</a:t>
            </a:r>
            <a:r>
              <a:rPr lang="en-US" sz="2600" b="1" dirty="0">
                <a:latin typeface="+mj-lt"/>
                <a:ea typeface="+mj-ea"/>
                <a:cs typeface="+mj-cs"/>
              </a:rPr>
              <a:t>?</a:t>
            </a:r>
            <a:r>
              <a:rPr lang="en-US" sz="2600" b="1" kern="1200" dirty="0">
                <a:latin typeface="+mj-lt"/>
                <a:ea typeface="+mj-ea"/>
                <a:cs typeface="+mj-cs"/>
              </a:rPr>
              <a:t> </a:t>
            </a:r>
            <a:br>
              <a:rPr lang="en-US" sz="2600" b="1" dirty="0">
                <a:latin typeface="+mj-lt"/>
                <a:ea typeface="+mj-ea"/>
                <a:cs typeface="+mj-cs"/>
              </a:rPr>
            </a:br>
            <a:endParaRPr lang="en-US" sz="26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latin typeface="+mj-lt"/>
                <a:ea typeface="+mj-ea"/>
                <a:cs typeface="+mj-cs"/>
              </a:rPr>
              <a:t>En</a:t>
            </a:r>
            <a:r>
              <a:rPr lang="en-US" sz="2600" b="1" kern="1200" dirty="0">
                <a:latin typeface="+mj-lt"/>
                <a:ea typeface="+mj-ea"/>
                <a:cs typeface="+mj-cs"/>
              </a:rPr>
              <a:t> wat </a:t>
            </a:r>
            <a:r>
              <a:rPr lang="en-US" sz="2600" b="1" kern="1200" dirty="0" err="1">
                <a:latin typeface="+mj-lt"/>
                <a:ea typeface="+mj-ea"/>
                <a:cs typeface="+mj-cs"/>
              </a:rPr>
              <a:t>betekent</a:t>
            </a:r>
            <a:r>
              <a:rPr lang="en-US" sz="2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b="1" kern="1200" dirty="0" err="1">
                <a:latin typeface="+mj-lt"/>
                <a:ea typeface="+mj-ea"/>
                <a:cs typeface="+mj-cs"/>
              </a:rPr>
              <a:t>dit</a:t>
            </a:r>
            <a:r>
              <a:rPr lang="en-US" sz="2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b="1" kern="1200" dirty="0" err="1">
                <a:latin typeface="+mj-lt"/>
                <a:ea typeface="+mj-ea"/>
                <a:cs typeface="+mj-cs"/>
              </a:rPr>
              <a:t>voor</a:t>
            </a:r>
            <a:r>
              <a:rPr lang="en-US" sz="2600" b="1" kern="1200" dirty="0">
                <a:latin typeface="+mj-lt"/>
                <a:ea typeface="+mj-ea"/>
                <a:cs typeface="+mj-cs"/>
              </a:rPr>
              <a:t> u?</a:t>
            </a:r>
            <a:br>
              <a:rPr lang="en-US" sz="4400" b="1" dirty="0">
                <a:latin typeface="+mj-lt"/>
                <a:ea typeface="+mj-ea"/>
                <a:cs typeface="+mj-cs"/>
              </a:rPr>
            </a:br>
            <a:r>
              <a:rPr lang="en-US" sz="4400" b="1" dirty="0">
                <a:latin typeface="+mj-lt"/>
                <a:ea typeface="+mj-ea"/>
                <a:cs typeface="+mj-cs"/>
              </a:rPr>
              <a:t> </a:t>
            </a:r>
            <a:endParaRPr lang="en-US" sz="2600">
              <a:ea typeface="+mj-ea"/>
              <a:cs typeface="+mj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F7635A-0133-B253-B009-41151B263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1" y="3606800"/>
            <a:ext cx="7924799" cy="325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71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A620B-AC4E-481D-CBB1-DF4D5C357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kleding, gebouw, persoon, helm&#10;&#10;Door AI gegenereerde inhoud is mogelijk onjuist.">
            <a:extLst>
              <a:ext uri="{FF2B5EF4-FFF2-40B4-BE49-F238E27FC236}">
                <a16:creationId xmlns:a16="http://schemas.microsoft.com/office/drawing/2014/main" id="{286C8294-EE9E-5962-1EF4-BAF87AAC6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13" b="30690"/>
          <a:stretch>
            <a:fillRect/>
          </a:stretch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1738C53-0BC6-6CF1-6156-98B912E55B9E}"/>
              </a:ext>
            </a:extLst>
          </p:cNvPr>
          <p:cNvSpPr txBox="1"/>
          <p:nvPr/>
        </p:nvSpPr>
        <p:spPr>
          <a:xfrm>
            <a:off x="-1050" y="2617883"/>
            <a:ext cx="4285419" cy="1981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 err="1">
                <a:latin typeface="+mj-lt"/>
                <a:ea typeface="+mj-ea"/>
                <a:cs typeface="+mj-cs"/>
              </a:rPr>
              <a:t>Buitenwerkzaamheden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2000F92-942C-9E50-0E51-918F6EC28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1" y="3606800"/>
            <a:ext cx="7924799" cy="325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57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C16B2-BC73-AA62-473A-780E8054D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CD96EB9-0FBC-123E-592C-78762748DB52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DA11721A-BBDA-61C1-BDC2-DA53CBFAA4F7}"/>
              </a:ext>
            </a:extLst>
          </p:cNvPr>
          <p:cNvSpPr/>
          <p:nvPr/>
        </p:nvSpPr>
        <p:spPr>
          <a:xfrm>
            <a:off x="7915481" y="1662270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D226D436-38D2-35E4-C6F5-748B23DE1D32}"/>
              </a:ext>
            </a:extLst>
          </p:cNvPr>
          <p:cNvSpPr/>
          <p:nvPr/>
        </p:nvSpPr>
        <p:spPr>
          <a:xfrm flipH="1">
            <a:off x="-4280" y="-1472183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49FEFD0-1191-34F5-DD8C-DA18F295A4EB}"/>
              </a:ext>
            </a:extLst>
          </p:cNvPr>
          <p:cNvSpPr txBox="1"/>
          <p:nvPr/>
        </p:nvSpPr>
        <p:spPr>
          <a:xfrm>
            <a:off x="396064" y="1856401"/>
            <a:ext cx="6804397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/>
              <a:t>Wat gaan we doen?</a:t>
            </a:r>
            <a:endParaRPr lang="nl-NL" b="1" dirty="0"/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nl-NL"/>
              <a:t>Wij plaatsen een steiger rondom de toren.</a:t>
            </a:r>
            <a:endParaRPr lang="nl-NL" dirty="0"/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nl-NL"/>
              <a:t>Op de plekken waar gewerkt wordt, hangen we witte doeken aan de steiger.</a:t>
            </a:r>
            <a:endParaRPr lang="nl-NL" dirty="0"/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nl-NL"/>
              <a:t>Onder de steiger maken we een veilige looproute.</a:t>
            </a:r>
            <a:endParaRPr lang="nl-NL" dirty="0"/>
          </a:p>
          <a:p>
            <a:pPr marL="171450" indent="-171450">
              <a:buFont typeface="Wingdings"/>
              <a:buChar char="Ø"/>
            </a:pPr>
            <a:endParaRPr lang="nl-NL" b="1" dirty="0"/>
          </a:p>
          <a:p>
            <a:pPr marL="171450" indent="-171450">
              <a:buFont typeface="Wingdings"/>
              <a:buChar char="Ø"/>
            </a:pPr>
            <a:endParaRPr lang="nl-NL" b="1" dirty="0"/>
          </a:p>
          <a:p>
            <a:r>
              <a:rPr lang="nl-NL" b="1"/>
              <a:t>Wat betekent dit voor u? </a:t>
            </a:r>
            <a:endParaRPr lang="nl-NL" b="1" dirty="0"/>
          </a:p>
          <a:p>
            <a:pPr marL="285750" indent="-285750">
              <a:buFont typeface="Wingdings"/>
              <a:buChar char="Ø"/>
            </a:pPr>
            <a:r>
              <a:rPr lang="nl-NL"/>
              <a:t>Tijdens het opbouwen van de steiger kunt u geluidsoverlast ervaren, bijvoorbeeld van harde tikken van hamers.​</a:t>
            </a:r>
            <a:endParaRPr lang="nl-NL" dirty="0"/>
          </a:p>
          <a:p>
            <a:pPr marL="285750" indent="-285750">
              <a:buFont typeface="Wingdings"/>
              <a:buChar char="Ø"/>
            </a:pPr>
            <a:r>
              <a:rPr lang="nl-NL"/>
              <a:t>Door de witte doeken aan de steiger komt er tijdelijk minder daglicht in uw woning. </a:t>
            </a:r>
          </a:p>
          <a:p>
            <a:pPr marL="285750" indent="-285750">
              <a:buFont typeface="Wingdings"/>
              <a:buChar char="Ø"/>
            </a:pPr>
            <a:r>
              <a:rPr lang="nl-NL"/>
              <a:t>Tijdens de werkzaamheden lopen vaklieden langs uw ramen. Daardoor heeft u tijdelijk minder privacy.</a:t>
            </a:r>
            <a:endParaRPr lang="nl-NL" b="1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006B27C-B281-AA0F-E358-4D5147334CA5}"/>
              </a:ext>
            </a:extLst>
          </p:cNvPr>
          <p:cNvSpPr txBox="1"/>
          <p:nvPr/>
        </p:nvSpPr>
        <p:spPr>
          <a:xfrm>
            <a:off x="396064" y="316133"/>
            <a:ext cx="11795935" cy="13461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Vanaf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20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juli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beginnen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we met het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opbouwen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van de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steiger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C10BDB1-BCF9-7C35-9CB0-29D5D599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940" y="1856400"/>
            <a:ext cx="4453490" cy="421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26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6223E-FF47-CA83-F604-E9F350845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C5E54B-1400-F6BB-4BF5-C848E6ED9BBD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CEDC408E-AD90-89DC-C624-9794AEF8A80E}"/>
              </a:ext>
            </a:extLst>
          </p:cNvPr>
          <p:cNvSpPr/>
          <p:nvPr/>
        </p:nvSpPr>
        <p:spPr>
          <a:xfrm>
            <a:off x="7915481" y="1668131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14F8B559-4FFA-EFB0-AE34-E9B5E432CCE6}"/>
              </a:ext>
            </a:extLst>
          </p:cNvPr>
          <p:cNvSpPr/>
          <p:nvPr/>
        </p:nvSpPr>
        <p:spPr>
          <a:xfrm flipH="1">
            <a:off x="-4280" y="-1472183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1E95D25-5F3A-22EF-F86A-59BD5D0F2B8F}"/>
              </a:ext>
            </a:extLst>
          </p:cNvPr>
          <p:cNvSpPr txBox="1"/>
          <p:nvPr/>
        </p:nvSpPr>
        <p:spPr>
          <a:xfrm>
            <a:off x="396065" y="316133"/>
            <a:ext cx="8446458" cy="13461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Een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veilige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doorgang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naar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uw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woning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Afbeelding 7" descr="Afbeelding met hemel, gebouw, staal, buitenshuis&#10;&#10;Door AI gegenereerde inhoud is mogelijk onjuist.">
            <a:extLst>
              <a:ext uri="{FF2B5EF4-FFF2-40B4-BE49-F238E27FC236}">
                <a16:creationId xmlns:a16="http://schemas.microsoft.com/office/drawing/2014/main" id="{3747ED62-73DB-F708-3D67-87F7059C6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58522" y="2749260"/>
            <a:ext cx="4737370" cy="3158247"/>
          </a:xfrm>
          <a:prstGeom prst="flowChartAlternateProcess">
            <a:avLst/>
          </a:prstGeom>
        </p:spPr>
      </p:pic>
      <p:pic>
        <p:nvPicPr>
          <p:cNvPr id="9" name="Afbeelding 8" descr="Afbeelding met gebouw, Daglicht aanbrengen, staal, platform&#10;&#10;Door AI gegenereerde inhoud is mogelijk onjuist.">
            <a:extLst>
              <a:ext uri="{FF2B5EF4-FFF2-40B4-BE49-F238E27FC236}">
                <a16:creationId xmlns:a16="http://schemas.microsoft.com/office/drawing/2014/main" id="{2CC44FE6-5E12-53FF-34E4-1FCAD6065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292" y="1959697"/>
            <a:ext cx="3158248" cy="4737372"/>
          </a:xfrm>
          <a:prstGeom prst="flowChartAlternateProcess">
            <a:avLst/>
          </a:prstGeom>
        </p:spPr>
      </p:pic>
      <p:pic>
        <p:nvPicPr>
          <p:cNvPr id="15" name="Afbeelding 14" descr="Afbeelding met tekst, schets, visitekaartje, tekening&#10;&#10;Door AI gegenereerde inhoud is mogelijk onjuist.">
            <a:extLst>
              <a:ext uri="{FF2B5EF4-FFF2-40B4-BE49-F238E27FC236}">
                <a16:creationId xmlns:a16="http://schemas.microsoft.com/office/drawing/2014/main" id="{4BFC3F27-BFD6-9DF4-5157-C4320CD497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7" t="-1939" r="-307" b="1939"/>
          <a:stretch>
            <a:fillRect/>
          </a:stretch>
        </p:blipFill>
        <p:spPr>
          <a:xfrm>
            <a:off x="147346" y="1957206"/>
            <a:ext cx="4981457" cy="237040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1E37CE7-29AA-C964-F209-A839E0720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158" y="4225346"/>
            <a:ext cx="2098964" cy="197787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0966650-5159-73C8-E783-62E7A7E943E5}"/>
              </a:ext>
            </a:extLst>
          </p:cNvPr>
          <p:cNvSpPr txBox="1"/>
          <p:nvPr/>
        </p:nvSpPr>
        <p:spPr>
          <a:xfrm>
            <a:off x="4227376" y="5621185"/>
            <a:ext cx="1187035" cy="6662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A40E502-F1C2-0FAB-9C5D-12EC22E1E98A}"/>
              </a:ext>
            </a:extLst>
          </p:cNvPr>
          <p:cNvSpPr txBox="1"/>
          <p:nvPr/>
        </p:nvSpPr>
        <p:spPr>
          <a:xfrm>
            <a:off x="202945" y="3404110"/>
            <a:ext cx="266891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Bij de voordeuren maken we een veilige doorgang onder de steigers.</a:t>
            </a:r>
          </a:p>
        </p:txBody>
      </p:sp>
    </p:spTree>
    <p:extLst>
      <p:ext uri="{BB962C8B-B14F-4D97-AF65-F5344CB8AC3E}">
        <p14:creationId xmlns:p14="http://schemas.microsoft.com/office/powerpoint/2010/main" val="4023557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77220-D997-76B5-3D3B-5E24CF91A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461A9F8-4FF0-3546-84FE-56487F1BCFDE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0C90699C-8DCB-73E1-4143-15A0DA1D9FC4}"/>
              </a:ext>
            </a:extLst>
          </p:cNvPr>
          <p:cNvSpPr/>
          <p:nvPr/>
        </p:nvSpPr>
        <p:spPr>
          <a:xfrm>
            <a:off x="7915481" y="1668131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FE3D05FD-9FA1-EB70-D9CE-488753CEF355}"/>
              </a:ext>
            </a:extLst>
          </p:cNvPr>
          <p:cNvSpPr/>
          <p:nvPr/>
        </p:nvSpPr>
        <p:spPr>
          <a:xfrm flipH="1">
            <a:off x="-4280" y="-1472183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0BA5819-E153-07F6-0C64-8318C2F1767C}"/>
              </a:ext>
            </a:extLst>
          </p:cNvPr>
          <p:cNvSpPr txBox="1"/>
          <p:nvPr/>
        </p:nvSpPr>
        <p:spPr>
          <a:xfrm>
            <a:off x="329389" y="1776778"/>
            <a:ext cx="4525639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400" b="1"/>
              <a:t>Wat gaan we doen? </a:t>
            </a:r>
            <a:endParaRPr lang="nl-NL" sz="1400" b="1" dirty="0"/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nl-NL" sz="1400"/>
              <a:t>We verwijderen sierlijsten, lampen en hekwerken.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nl-NL" sz="1400"/>
              <a:t>Vanaf de rode lijn halen we het metselwerk weg (zie afbeelding).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nl-NL" sz="1400"/>
              <a:t>Tijdens het weghalen van het metselwerk plaatsen we houten platen voor uw raam. 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nl-NL" sz="1400"/>
              <a:t>We plaatsen stalen kolommen om de gevel te versterken. 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nl-NL" sz="1400"/>
              <a:t>Daarna plaatsen we een nieuwe lichtgewicht gevel in dezelfde kleur als de huidige stenen.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nl-NL" sz="1400"/>
              <a:t>We dekken delen van de kozijnen af met folie.</a:t>
            </a:r>
          </a:p>
          <a:p>
            <a:pPr marL="171450" indent="-171450">
              <a:buFont typeface="Wingdings"/>
              <a:buChar char="Ø"/>
            </a:pPr>
            <a:endParaRPr lang="nl-NL" sz="1400" b="1" dirty="0"/>
          </a:p>
          <a:p>
            <a:r>
              <a:rPr lang="nl-NL" sz="1400" b="1"/>
              <a:t>Wat betekent dit voor u? </a:t>
            </a:r>
            <a:endParaRPr lang="nl-NL" sz="1400" b="1" dirty="0"/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 sz="1400"/>
              <a:t>U kunt geluidsoverlast ervaren door hak- en breekwerkzaamheden. ​</a:t>
            </a:r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 sz="1400"/>
              <a:t>Door de houten platen voor uw ramen komt er tijdelijk minder of geen daglicht in uw woning.</a:t>
            </a:r>
          </a:p>
          <a:p>
            <a:pPr marL="285750" indent="-285750">
              <a:buFont typeface="Wingdings" panose="02070309020205020404" pitchFamily="49" charset="0"/>
              <a:buChar char="Ø"/>
            </a:pPr>
            <a:r>
              <a:rPr lang="nl-NL" sz="1400"/>
              <a:t>Tijdens de werkzaamheden lopen vaklieden langs uw ramen. Daardoor heeft u tijdelijk minder privacy.</a:t>
            </a:r>
          </a:p>
          <a:p>
            <a:endParaRPr lang="nl-NL" sz="14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6EF1602-43D2-3EB8-DB42-39C6B420C350}"/>
              </a:ext>
            </a:extLst>
          </p:cNvPr>
          <p:cNvSpPr txBox="1"/>
          <p:nvPr/>
        </p:nvSpPr>
        <p:spPr>
          <a:xfrm>
            <a:off x="396065" y="316133"/>
            <a:ext cx="11551254" cy="13461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Vanaf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10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augustus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beginnen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de werkzaamheden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aan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gevel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buitenmuur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) </a:t>
            </a:r>
          </a:p>
        </p:txBody>
      </p:sp>
      <p:pic>
        <p:nvPicPr>
          <p:cNvPr id="10" name="Afbeelding 9" descr="Afbeelding met gebouw, raam, schets, architectuur&#10;&#10;Door AI gegenereerde inhoud is mogelijk onjuist.">
            <a:extLst>
              <a:ext uri="{FF2B5EF4-FFF2-40B4-BE49-F238E27FC236}">
                <a16:creationId xmlns:a16="http://schemas.microsoft.com/office/drawing/2014/main" id="{8361D5BC-0D84-D34A-1D8F-E7D7A6EEA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089" y="1887980"/>
            <a:ext cx="3326230" cy="2593962"/>
          </a:xfrm>
          <a:prstGeom prst="rect">
            <a:avLst/>
          </a:prstGeom>
        </p:spPr>
      </p:pic>
      <p:pic>
        <p:nvPicPr>
          <p:cNvPr id="12" name="Afbeelding 11" descr="Afbeelding met bouwmateriaal, baksteen, metselwerk, gebouw&#10;&#10;Door AI gegenereerde inhoud is mogelijk onjuist.">
            <a:extLst>
              <a:ext uri="{FF2B5EF4-FFF2-40B4-BE49-F238E27FC236}">
                <a16:creationId xmlns:a16="http://schemas.microsoft.com/office/drawing/2014/main" id="{45B37EDB-655B-FAC4-BA6F-2AA51BC121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19" t="8473" r="7045" b="20746"/>
          <a:stretch>
            <a:fillRect/>
          </a:stretch>
        </p:blipFill>
        <p:spPr>
          <a:xfrm>
            <a:off x="9210023" y="4717814"/>
            <a:ext cx="2152212" cy="166695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A545AEC2-C7E0-1B3E-A773-1D3D1F0BF2AE}"/>
              </a:ext>
            </a:extLst>
          </p:cNvPr>
          <p:cNvSpPr txBox="1"/>
          <p:nvPr/>
        </p:nvSpPr>
        <p:spPr>
          <a:xfrm>
            <a:off x="329824" y="6080020"/>
            <a:ext cx="5088117" cy="3077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400" b="1">
                <a:solidFill>
                  <a:srgbClr val="00B050"/>
                </a:solidFill>
              </a:rPr>
              <a:t>Let op! </a:t>
            </a:r>
            <a:r>
              <a:rPr lang="nl-NL" sz="1400">
                <a:solidFill>
                  <a:srgbClr val="00B050"/>
                </a:solidFill>
              </a:rPr>
              <a:t>Bij slecht weer kunnen de werkzaamheden langer duren.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4FABDE2-AE18-00CF-6C59-6409009534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3856"/>
          <a:stretch>
            <a:fillRect/>
          </a:stretch>
        </p:blipFill>
        <p:spPr>
          <a:xfrm>
            <a:off x="5640529" y="1777002"/>
            <a:ext cx="2743257" cy="4715877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C9644EFC-3A29-4E40-594C-63D54E3A5F53}"/>
              </a:ext>
            </a:extLst>
          </p:cNvPr>
          <p:cNvCxnSpPr/>
          <p:nvPr/>
        </p:nvCxnSpPr>
        <p:spPr>
          <a:xfrm flipV="1">
            <a:off x="5640331" y="5196150"/>
            <a:ext cx="137159999" cy="7658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7455D28F-C9AF-22CD-BDE1-D27DD295AC93}"/>
              </a:ext>
            </a:extLst>
          </p:cNvPr>
          <p:cNvCxnSpPr/>
          <p:nvPr/>
        </p:nvCxnSpPr>
        <p:spPr>
          <a:xfrm>
            <a:off x="5230613" y="5399095"/>
            <a:ext cx="3660662" cy="15316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979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438B1-02AF-75AF-6653-0E11FD399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kleding, gebouw, persoon, helm&#10;&#10;Door AI gegenereerde inhoud is mogelijk onjuist.">
            <a:extLst>
              <a:ext uri="{FF2B5EF4-FFF2-40B4-BE49-F238E27FC236}">
                <a16:creationId xmlns:a16="http://schemas.microsoft.com/office/drawing/2014/main" id="{FE59E889-BC6C-17A8-5F7F-734BFB1AE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13" b="30690"/>
          <a:stretch>
            <a:fillRect/>
          </a:stretch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CC698D4-1A6F-8566-D2C5-AD1D42CE39F8}"/>
              </a:ext>
            </a:extLst>
          </p:cNvPr>
          <p:cNvSpPr txBox="1"/>
          <p:nvPr/>
        </p:nvSpPr>
        <p:spPr>
          <a:xfrm>
            <a:off x="229964" y="2393763"/>
            <a:ext cx="3893698" cy="2068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 err="1">
                <a:latin typeface="Aptos Display"/>
                <a:ea typeface="+mj-ea"/>
                <a:cs typeface="+mj-cs"/>
              </a:rPr>
              <a:t>Werkzaamheden</a:t>
            </a:r>
            <a:r>
              <a:rPr lang="en-US" sz="2600" b="1" dirty="0">
                <a:latin typeface="Aptos Display"/>
                <a:ea typeface="+mj-ea"/>
                <a:cs typeface="+mj-cs"/>
              </a:rPr>
              <a:t> in de </a:t>
            </a:r>
            <a:r>
              <a:rPr lang="en-US" sz="2600" b="1" dirty="0" err="1">
                <a:latin typeface="Aptos Display"/>
                <a:ea typeface="+mj-ea"/>
                <a:cs typeface="+mj-cs"/>
              </a:rPr>
              <a:t>woningen</a:t>
            </a:r>
            <a:r>
              <a:rPr lang="en-US" sz="2600" b="1" dirty="0">
                <a:latin typeface="Aptos Display"/>
                <a:ea typeface="+mj-ea"/>
                <a:cs typeface="+mj-cs"/>
              </a:rPr>
              <a:t> </a:t>
            </a:r>
            <a:r>
              <a:rPr lang="en-US" sz="2600" b="1" dirty="0" err="1">
                <a:latin typeface="Aptos Display"/>
                <a:ea typeface="+mj-ea"/>
                <a:cs typeface="+mj-cs"/>
              </a:rPr>
              <a:t>en</a:t>
            </a:r>
            <a:r>
              <a:rPr lang="en-US" sz="2600" b="1" dirty="0">
                <a:latin typeface="Aptos Display"/>
                <a:ea typeface="+mj-ea"/>
                <a:cs typeface="+mj-cs"/>
              </a:rPr>
              <a:t> de </a:t>
            </a:r>
            <a:br>
              <a:rPr lang="en-US" sz="2600" b="1" dirty="0">
                <a:latin typeface="Aptos Display"/>
                <a:ea typeface="+mj-ea"/>
                <a:cs typeface="+mj-cs"/>
              </a:rPr>
            </a:br>
            <a:r>
              <a:rPr lang="en-US" sz="2600" b="1" dirty="0" err="1">
                <a:latin typeface="Aptos Display"/>
                <a:ea typeface="+mj-ea"/>
                <a:cs typeface="+mj-cs"/>
              </a:rPr>
              <a:t>algemene</a:t>
            </a:r>
            <a:r>
              <a:rPr lang="en-US" sz="2600" b="1" dirty="0">
                <a:latin typeface="Aptos Display"/>
                <a:ea typeface="+mj-ea"/>
                <a:cs typeface="+mj-cs"/>
              </a:rPr>
              <a:t> </a:t>
            </a:r>
            <a:r>
              <a:rPr lang="en-US" sz="2600" b="1" dirty="0" err="1">
                <a:latin typeface="Aptos Display"/>
                <a:ea typeface="+mj-ea"/>
                <a:cs typeface="+mj-cs"/>
              </a:rPr>
              <a:t>ruimtes</a:t>
            </a:r>
            <a:endParaRPr lang="en-US" sz="2600" b="1" dirty="0">
              <a:latin typeface="Aptos Display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dirty="0">
              <a:latin typeface="Aptos Display"/>
              <a:ea typeface="+mj-ea"/>
              <a:cs typeface="+mj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6E422DE-01B8-D9DC-7B68-A87B751E1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1" y="3606800"/>
            <a:ext cx="7924799" cy="325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7179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6a65ac-7239-4137-9f3f-7d9cbd8f322d">
      <Terms xmlns="http://schemas.microsoft.com/office/infopath/2007/PartnerControls"/>
    </lcf76f155ced4ddcb4097134ff3c332f>
    <TaxCatchAll xmlns="c4e63b26-17ee-4ff9-be4b-d2196e29941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67DCCB4DDF424EB2A51AB56E269CA7" ma:contentTypeVersion="13" ma:contentTypeDescription="Een nieuw document maken." ma:contentTypeScope="" ma:versionID="d1f895777e736b5101b16bee909034e3">
  <xsd:schema xmlns:xsd="http://www.w3.org/2001/XMLSchema" xmlns:xs="http://www.w3.org/2001/XMLSchema" xmlns:p="http://schemas.microsoft.com/office/2006/metadata/properties" xmlns:ns2="406a65ac-7239-4137-9f3f-7d9cbd8f322d" xmlns:ns3="c4e63b26-17ee-4ff9-be4b-d2196e299412" targetNamespace="http://schemas.microsoft.com/office/2006/metadata/properties" ma:root="true" ma:fieldsID="5f204859da01d676eb527b325f1fbce8" ns2:_="" ns3:_="">
    <xsd:import namespace="406a65ac-7239-4137-9f3f-7d9cbd8f322d"/>
    <xsd:import namespace="c4e63b26-17ee-4ff9-be4b-d2196e2994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6a65ac-7239-4137-9f3f-7d9cbd8f32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8b2ad6ac-9556-4ed2-a2f1-30057fc5af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e63b26-17ee-4ff9-be4b-d2196e29941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9539e69-ea5f-4237-ba7e-0cffdf5d2e95}" ma:internalName="TaxCatchAll" ma:showField="CatchAllData" ma:web="c4e63b26-17ee-4ff9-be4b-d2196e2994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DE7350-C85D-4A94-A55E-C34FEA7718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CE51A5-EA0D-453D-B437-54E6E28A2E06}">
  <ds:schemaRefs>
    <ds:schemaRef ds:uri="406a65ac-7239-4137-9f3f-7d9cbd8f322d"/>
    <ds:schemaRef ds:uri="c4e63b26-17ee-4ff9-be4b-d2196e29941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E34D6B4-B7D8-4CF1-8EAE-41AFAEBAC7E2}">
  <ds:schemaRefs>
    <ds:schemaRef ds:uri="406a65ac-7239-4137-9f3f-7d9cbd8f322d"/>
    <ds:schemaRef ds:uri="c4e63b26-17ee-4ff9-be4b-d2196e2994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1098</Words>
  <Application>Microsoft Office PowerPoint</Application>
  <PresentationFormat>Breedbeeld</PresentationFormat>
  <Paragraphs>163</Paragraphs>
  <Slides>15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Courier New</vt:lpstr>
      <vt:lpstr>Segoe UI</vt:lpstr>
      <vt:lpstr>Wingdings</vt:lpstr>
      <vt:lpstr>Wingdings,Sans-Serif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Polman, Cecile</dc:creator>
  <cp:lastModifiedBy>Lennart Snaak</cp:lastModifiedBy>
  <cp:revision>117</cp:revision>
  <dcterms:created xsi:type="dcterms:W3CDTF">2026-05-11T08:07:34Z</dcterms:created>
  <dcterms:modified xsi:type="dcterms:W3CDTF">2026-05-20T06:44:12Z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0x0101005167DCCB4DDF424EB2A51AB56E269CA7</vt:lpwstr>
  </property>
  <property fmtid="{D5CDD505-2E9C-101B-9397-08002B2CF9AE}" pid="3" name="MediaServiceImageTags">
    <vt:lpwstr/>
  </property>
  <property fmtid="{D5CDD505-2E9C-101B-9397-08002B2CF9AE}" pid="4" name="MSIP_Label_3df52b59-92a1-44d3-b660-ba5bef98c33e_Enabled">
    <vt:lpwstr>true</vt:lpwstr>
  </property>
  <property fmtid="{D5CDD505-2E9C-101B-9397-08002B2CF9AE}" pid="5" name="MSIP_Label_3df52b59-92a1-44d3-b660-ba5bef98c33e_SetDate">
    <vt:lpwstr>2026-05-18T08:48:18Z</vt:lpwstr>
  </property>
  <property fmtid="{D5CDD505-2E9C-101B-9397-08002B2CF9AE}" pid="6" name="MSIP_Label_3df52b59-92a1-44d3-b660-ba5bef98c33e_Method">
    <vt:lpwstr>Standard</vt:lpwstr>
  </property>
  <property fmtid="{D5CDD505-2E9C-101B-9397-08002B2CF9AE}" pid="7" name="MSIP_Label_3df52b59-92a1-44d3-b660-ba5bef98c33e_Name">
    <vt:lpwstr>Intern Alle werknemers (onbeperkt)</vt:lpwstr>
  </property>
  <property fmtid="{D5CDD505-2E9C-101B-9397-08002B2CF9AE}" pid="8" name="MSIP_Label_3df52b59-92a1-44d3-b660-ba5bef98c33e_SiteId">
    <vt:lpwstr>944104d4-1317-40e1-a609-d5c4183ea86e</vt:lpwstr>
  </property>
  <property fmtid="{D5CDD505-2E9C-101B-9397-08002B2CF9AE}" pid="9" name="MSIP_Label_3df52b59-92a1-44d3-b660-ba5bef98c33e_ActionId">
    <vt:lpwstr>d9e15af4-a37f-4f7e-a490-8241a2ea4cf5</vt:lpwstr>
  </property>
  <property fmtid="{D5CDD505-2E9C-101B-9397-08002B2CF9AE}" pid="10" name="MSIP_Label_3df52b59-92a1-44d3-b660-ba5bef98c33e_ContentBits">
    <vt:lpwstr>0</vt:lpwstr>
  </property>
  <property fmtid="{D5CDD505-2E9C-101B-9397-08002B2CF9AE}" pid="11" name="MSIP_Label_3df52b59-92a1-44d3-b660-ba5bef98c33e_Tag">
    <vt:lpwstr>10, 3, 0, 1</vt:lpwstr>
  </property>
</Properties>
</file>